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80" r:id="rId23"/>
    <p:sldId id="281" r:id="rId24"/>
  </p:sldIdLst>
  <p:sldSz cx="12192000" cy="6858000"/>
  <p:notesSz cx="6858000" cy="9144000"/>
  <p:embeddedFontLst>
    <p:embeddedFont>
      <p:font typeface="Source Han Sans" panose="020B0500000000000000" charset="-122"/>
      <p:regular r:id="rId28"/>
    </p:embeddedFont>
    <p:embeddedFont>
      <p:font typeface="Source Han Sans CN Bold" panose="020B0800000000000000" charset="-122"/>
      <p:bold r:id="rId29"/>
    </p:embeddedFont>
    <p:embeddedFont>
      <p:font typeface="OPPOSans H" panose="00020600040101010101" charset="-122"/>
      <p:regular r:id="rId30"/>
    </p:embeddedFont>
    <p:embeddedFont>
      <p:font typeface="OPPOSans L" panose="00020600040101010101" charset="-122"/>
      <p:regular r:id="rId31"/>
    </p:embeddedFont>
    <p:embeddedFont>
      <p:font typeface="OPPOSans R" panose="00020600040101010101" charset="-122"/>
      <p:regular r:id="rId32"/>
    </p:embeddedFont>
    <p:embeddedFont>
      <p:font typeface="OPPOSans B" panose="00020600040101010101" charset="-122"/>
      <p:regular r:id="rId3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t="4617" r="255" b="14685"/>
          <a:stretch>
            <a:fillRect/>
          </a:stretch>
        </p:blipFill>
        <p:spPr>
          <a:xfrm>
            <a:off x="7041770" y="786306"/>
            <a:ext cx="5152571" cy="5534308"/>
          </a:xfrm>
          <a:custGeom>
            <a:avLst/>
            <a:gdLst>
              <a:gd name="connsiteX0" fmla="*/ 2033308 w 5152571"/>
              <a:gd name="connsiteY0" fmla="*/ 0 h 5534308"/>
              <a:gd name="connsiteX1" fmla="*/ 5152571 w 5152571"/>
              <a:gd name="connsiteY1" fmla="*/ 0 h 5534308"/>
              <a:gd name="connsiteX2" fmla="*/ 5152571 w 5152571"/>
              <a:gd name="connsiteY2" fmla="*/ 3306723 h 5534308"/>
              <a:gd name="connsiteX3" fmla="*/ 5152571 w 5152571"/>
              <a:gd name="connsiteY3" fmla="*/ 3500999 h 5534308"/>
              <a:gd name="connsiteX4" fmla="*/ 5152571 w 5152571"/>
              <a:gd name="connsiteY4" fmla="*/ 5534308 h 5534308"/>
              <a:gd name="connsiteX5" fmla="*/ 1422400 w 5152571"/>
              <a:gd name="connsiteY5" fmla="*/ 5534308 h 5534308"/>
              <a:gd name="connsiteX6" fmla="*/ 1422400 w 5152571"/>
              <a:gd name="connsiteY6" fmla="*/ 5534307 h 5534308"/>
              <a:gd name="connsiteX7" fmla="*/ 0 w 5152571"/>
              <a:gd name="connsiteY7" fmla="*/ 5534307 h 5534308"/>
              <a:gd name="connsiteX8" fmla="*/ 0 w 5152571"/>
              <a:gd name="connsiteY8" fmla="*/ 2033308 h 5534308"/>
              <a:gd name="connsiteX9" fmla="*/ 2033308 w 5152571"/>
              <a:gd name="connsiteY9" fmla="*/ 0 h 5534308"/>
            </a:gdLst>
            <a:ahLst/>
            <a:cxnLst/>
            <a:rect l="l" t="t" r="r" b="b"/>
            <a:pathLst>
              <a:path w="5152571" h="5534308">
                <a:moveTo>
                  <a:pt x="2033308" y="0"/>
                </a:moveTo>
                <a:lnTo>
                  <a:pt x="5152571" y="0"/>
                </a:lnTo>
                <a:lnTo>
                  <a:pt x="5152571" y="3306723"/>
                </a:lnTo>
                <a:lnTo>
                  <a:pt x="5152571" y="3500999"/>
                </a:lnTo>
                <a:lnTo>
                  <a:pt x="5152571" y="5534308"/>
                </a:lnTo>
                <a:lnTo>
                  <a:pt x="1422400" y="5534308"/>
                </a:lnTo>
                <a:lnTo>
                  <a:pt x="1422400" y="5534307"/>
                </a:lnTo>
                <a:lnTo>
                  <a:pt x="0" y="5534307"/>
                </a:lnTo>
                <a:lnTo>
                  <a:pt x="0" y="2033308"/>
                </a:lnTo>
                <a:cubicBezTo>
                  <a:pt x="0" y="910343"/>
                  <a:pt x="910343" y="0"/>
                  <a:pt x="203330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75813 h 6858000"/>
              <a:gd name="connsiteX3" fmla="*/ 9093193 w 12192000"/>
              <a:gd name="connsiteY3" fmla="*/ 775813 h 6858000"/>
              <a:gd name="connsiteX4" fmla="*/ 7039430 w 12192000"/>
              <a:gd name="connsiteY4" fmla="*/ 2829576 h 6858000"/>
              <a:gd name="connsiteX5" fmla="*/ 7039430 w 12192000"/>
              <a:gd name="connsiteY5" fmla="*/ 3933371 h 6858000"/>
              <a:gd name="connsiteX6" fmla="*/ 7027256 w 12192000"/>
              <a:gd name="connsiteY6" fmla="*/ 3933371 h 6858000"/>
              <a:gd name="connsiteX7" fmla="*/ 7027256 w 12192000"/>
              <a:gd name="connsiteY7" fmla="*/ 6320614 h 6858000"/>
              <a:gd name="connsiteX8" fmla="*/ 12192000 w 12192000"/>
              <a:gd name="connsiteY8" fmla="*/ 6320614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75813"/>
                </a:lnTo>
                <a:lnTo>
                  <a:pt x="9093193" y="775813"/>
                </a:lnTo>
                <a:cubicBezTo>
                  <a:pt x="7958931" y="775813"/>
                  <a:pt x="7039430" y="1695314"/>
                  <a:pt x="7039430" y="2829576"/>
                </a:cubicBezTo>
                <a:lnTo>
                  <a:pt x="7039430" y="3933371"/>
                </a:lnTo>
                <a:lnTo>
                  <a:pt x="7027256" y="3933371"/>
                </a:lnTo>
                <a:lnTo>
                  <a:pt x="7027256" y="6320614"/>
                </a:lnTo>
                <a:lnTo>
                  <a:pt x="12192000" y="632061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blurRad="139700" dist="101600" dir="2700000" algn="tl" rotWithShape="0">
              <a:schemeClr val="accent1">
                <a:lumMod val="50000"/>
                <a:alpha val="6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293757" y="3801830"/>
            <a:ext cx="1491343" cy="1554544"/>
          </a:xfrm>
          <a:prstGeom prst="round2DiagRect">
            <a:avLst>
              <a:gd name="adj1" fmla="val 43917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9391650" y="358314"/>
            <a:ext cx="855964" cy="855985"/>
          </a:xfrm>
          <a:prstGeom prst="round2DiagRect">
            <a:avLst>
              <a:gd name="adj1" fmla="val 43917"/>
              <a:gd name="adj2" fmla="val 0"/>
            </a:avLst>
          </a:prstGeom>
          <a:gradFill>
            <a:gsLst>
              <a:gs pos="0">
                <a:schemeClr val="accent1">
                  <a:alpha val="7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31383" y="4396854"/>
            <a:ext cx="5346819" cy="14845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70000">
                <a:schemeClr val="accent1"/>
              </a:gs>
            </a:gsLst>
            <a:lin ang="10800000" scaled="0"/>
          </a:gradFill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9874251" y="5464629"/>
            <a:ext cx="2625272" cy="85598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alpha val="5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611446" y="4133850"/>
            <a:ext cx="876034" cy="831535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335280" y="2275840"/>
            <a:ext cx="7651750" cy="22694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>
              <a:lnSpc>
                <a:spcPct val="130000"/>
              </a:lnSpc>
            </a:pPr>
            <a:r>
              <a:rPr kumimoji="1" lang="zh-CN" altLang="en-US" sz="4900"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模块一财务报表分析认知</a:t>
            </a:r>
            <a:endParaRPr kumimoji="1" lang="zh-CN" altLang="en-US" sz="4900">
              <a:solidFill>
                <a:srgbClr val="00000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 flipV="1">
            <a:off x="36195" y="-5715"/>
            <a:ext cx="4561205" cy="1059815"/>
          </a:xfrm>
          <a:custGeom>
            <a:avLst/>
            <a:gdLst>
              <a:gd name="connsiteX0" fmla="*/ 0 w 4600122"/>
              <a:gd name="connsiteY0" fmla="*/ 1200521 h 1200521"/>
              <a:gd name="connsiteX1" fmla="*/ 4600122 w 4600122"/>
              <a:gd name="connsiteY1" fmla="*/ 1200521 h 1200521"/>
              <a:gd name="connsiteX2" fmla="*/ 4600122 w 4600122"/>
              <a:gd name="connsiteY2" fmla="*/ 1065295 h 1200521"/>
              <a:gd name="connsiteX3" fmla="*/ 3610964 w 4600122"/>
              <a:gd name="connsiteY3" fmla="*/ 0 h 1200521"/>
              <a:gd name="connsiteX4" fmla="*/ 0 w 4600122"/>
              <a:gd name="connsiteY4" fmla="*/ 0 h 1200521"/>
            </a:gdLst>
            <a:ahLst/>
            <a:cxnLst/>
            <a:rect l="l" t="t" r="r" b="b"/>
            <a:pathLst>
              <a:path w="4600122" h="1200521">
                <a:moveTo>
                  <a:pt x="0" y="1200521"/>
                </a:moveTo>
                <a:lnTo>
                  <a:pt x="4600122" y="1200521"/>
                </a:lnTo>
                <a:lnTo>
                  <a:pt x="4600122" y="1065295"/>
                </a:lnTo>
                <a:cubicBezTo>
                  <a:pt x="4600122" y="476949"/>
                  <a:pt x="4157261" y="0"/>
                  <a:pt x="3610964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  <a:alpha val="6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t="4617" r="255" b="14685"/>
          <a:stretch>
            <a:fillRect/>
          </a:stretch>
        </p:blipFill>
        <p:spPr>
          <a:xfrm>
            <a:off x="7041770" y="786306"/>
            <a:ext cx="5152571" cy="5534308"/>
          </a:xfrm>
          <a:custGeom>
            <a:avLst/>
            <a:gdLst>
              <a:gd name="connsiteX0" fmla="*/ 2033308 w 5152571"/>
              <a:gd name="connsiteY0" fmla="*/ 0 h 5534308"/>
              <a:gd name="connsiteX1" fmla="*/ 5152571 w 5152571"/>
              <a:gd name="connsiteY1" fmla="*/ 0 h 5534308"/>
              <a:gd name="connsiteX2" fmla="*/ 5152571 w 5152571"/>
              <a:gd name="connsiteY2" fmla="*/ 3306723 h 5534308"/>
              <a:gd name="connsiteX3" fmla="*/ 5152571 w 5152571"/>
              <a:gd name="connsiteY3" fmla="*/ 3500999 h 5534308"/>
              <a:gd name="connsiteX4" fmla="*/ 5152571 w 5152571"/>
              <a:gd name="connsiteY4" fmla="*/ 5534308 h 5534308"/>
              <a:gd name="connsiteX5" fmla="*/ 1422400 w 5152571"/>
              <a:gd name="connsiteY5" fmla="*/ 5534308 h 5534308"/>
              <a:gd name="connsiteX6" fmla="*/ 1422400 w 5152571"/>
              <a:gd name="connsiteY6" fmla="*/ 5534307 h 5534308"/>
              <a:gd name="connsiteX7" fmla="*/ 0 w 5152571"/>
              <a:gd name="connsiteY7" fmla="*/ 5534307 h 5534308"/>
              <a:gd name="connsiteX8" fmla="*/ 0 w 5152571"/>
              <a:gd name="connsiteY8" fmla="*/ 2033308 h 5534308"/>
              <a:gd name="connsiteX9" fmla="*/ 2033308 w 5152571"/>
              <a:gd name="connsiteY9" fmla="*/ 0 h 5534308"/>
            </a:gdLst>
            <a:ahLst/>
            <a:cxnLst/>
            <a:rect l="l" t="t" r="r" b="b"/>
            <a:pathLst>
              <a:path w="5152571" h="5534308">
                <a:moveTo>
                  <a:pt x="2033308" y="0"/>
                </a:moveTo>
                <a:lnTo>
                  <a:pt x="5152571" y="0"/>
                </a:lnTo>
                <a:lnTo>
                  <a:pt x="5152571" y="3306723"/>
                </a:lnTo>
                <a:lnTo>
                  <a:pt x="5152571" y="3500999"/>
                </a:lnTo>
                <a:lnTo>
                  <a:pt x="5152571" y="5534308"/>
                </a:lnTo>
                <a:lnTo>
                  <a:pt x="1422400" y="5534308"/>
                </a:lnTo>
                <a:lnTo>
                  <a:pt x="1422400" y="5534307"/>
                </a:lnTo>
                <a:lnTo>
                  <a:pt x="0" y="5534307"/>
                </a:lnTo>
                <a:lnTo>
                  <a:pt x="0" y="2033308"/>
                </a:lnTo>
                <a:cubicBezTo>
                  <a:pt x="0" y="910343"/>
                  <a:pt x="910343" y="0"/>
                  <a:pt x="203330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75813 h 6858000"/>
              <a:gd name="connsiteX3" fmla="*/ 9093193 w 12192000"/>
              <a:gd name="connsiteY3" fmla="*/ 775813 h 6858000"/>
              <a:gd name="connsiteX4" fmla="*/ 7039430 w 12192000"/>
              <a:gd name="connsiteY4" fmla="*/ 2829576 h 6858000"/>
              <a:gd name="connsiteX5" fmla="*/ 7039430 w 12192000"/>
              <a:gd name="connsiteY5" fmla="*/ 3933371 h 6858000"/>
              <a:gd name="connsiteX6" fmla="*/ 7027256 w 12192000"/>
              <a:gd name="connsiteY6" fmla="*/ 3933371 h 6858000"/>
              <a:gd name="connsiteX7" fmla="*/ 7027256 w 12192000"/>
              <a:gd name="connsiteY7" fmla="*/ 6320614 h 6858000"/>
              <a:gd name="connsiteX8" fmla="*/ 12192000 w 12192000"/>
              <a:gd name="connsiteY8" fmla="*/ 6320614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75813"/>
                </a:lnTo>
                <a:lnTo>
                  <a:pt x="9093193" y="775813"/>
                </a:lnTo>
                <a:cubicBezTo>
                  <a:pt x="7958931" y="775813"/>
                  <a:pt x="7039430" y="1695314"/>
                  <a:pt x="7039430" y="2829576"/>
                </a:cubicBezTo>
                <a:lnTo>
                  <a:pt x="7039430" y="3933371"/>
                </a:lnTo>
                <a:lnTo>
                  <a:pt x="7027256" y="3933371"/>
                </a:lnTo>
                <a:lnTo>
                  <a:pt x="7027256" y="6320614"/>
                </a:lnTo>
                <a:lnTo>
                  <a:pt x="12192000" y="632061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blurRad="139700" dist="101600" dir="2700000" algn="tl" rotWithShape="0">
              <a:schemeClr val="accent1">
                <a:lumMod val="50000"/>
                <a:alpha val="6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351326" y="2139706"/>
            <a:ext cx="1163775" cy="1213093"/>
          </a:xfrm>
          <a:prstGeom prst="round2DiagRect">
            <a:avLst>
              <a:gd name="adj1" fmla="val 36561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63755" y="2132676"/>
            <a:ext cx="3352065" cy="1446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>
              <a:lnSpc>
                <a:spcPct val="110000"/>
              </a:lnSpc>
            </a:pPr>
            <a:r>
              <a:rPr kumimoji="1" lang="en-US" altLang="zh-CN" sz="88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PART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391650" y="358314"/>
            <a:ext cx="855964" cy="855985"/>
          </a:xfrm>
          <a:prstGeom prst="round2DiagRect">
            <a:avLst>
              <a:gd name="adj1" fmla="val 43917"/>
              <a:gd name="adj2" fmla="val 0"/>
            </a:avLst>
          </a:prstGeom>
          <a:gradFill>
            <a:gsLst>
              <a:gs pos="0">
                <a:schemeClr val="accent1">
                  <a:alpha val="7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flipV="1">
            <a:off x="-2341" y="-5273"/>
            <a:ext cx="4600122" cy="1200521"/>
          </a:xfrm>
          <a:custGeom>
            <a:avLst/>
            <a:gdLst>
              <a:gd name="connsiteX0" fmla="*/ 0 w 4600122"/>
              <a:gd name="connsiteY0" fmla="*/ 1200521 h 1200521"/>
              <a:gd name="connsiteX1" fmla="*/ 4600122 w 4600122"/>
              <a:gd name="connsiteY1" fmla="*/ 1200521 h 1200521"/>
              <a:gd name="connsiteX2" fmla="*/ 4600122 w 4600122"/>
              <a:gd name="connsiteY2" fmla="*/ 1065295 h 1200521"/>
              <a:gd name="connsiteX3" fmla="*/ 3610964 w 4600122"/>
              <a:gd name="connsiteY3" fmla="*/ 0 h 1200521"/>
              <a:gd name="connsiteX4" fmla="*/ 0 w 4600122"/>
              <a:gd name="connsiteY4" fmla="*/ 0 h 1200521"/>
            </a:gdLst>
            <a:ahLst/>
            <a:cxnLst/>
            <a:rect l="l" t="t" r="r" b="b"/>
            <a:pathLst>
              <a:path w="4600122" h="1200521">
                <a:moveTo>
                  <a:pt x="0" y="1200521"/>
                </a:moveTo>
                <a:lnTo>
                  <a:pt x="4600122" y="1200521"/>
                </a:lnTo>
                <a:lnTo>
                  <a:pt x="4600122" y="1065295"/>
                </a:lnTo>
                <a:cubicBezTo>
                  <a:pt x="4600122" y="476949"/>
                  <a:pt x="4157261" y="0"/>
                  <a:pt x="3610964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  <a:alpha val="6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93267" y="5455200"/>
            <a:ext cx="5346819" cy="20006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70000">
                <a:schemeClr val="accent1"/>
              </a:gs>
            </a:gsLst>
            <a:lin ang="10800000" scaled="0"/>
          </a:gradFill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93725" y="3398520"/>
            <a:ext cx="7475220" cy="19329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三、财务报表分析的方法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874251" y="5464629"/>
            <a:ext cx="2625272" cy="85598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alpha val="5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581326" y="2374482"/>
            <a:ext cx="735126" cy="697785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034081" y="627875"/>
            <a:ext cx="1951763" cy="2957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88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03</a:t>
            </a:r>
            <a:endParaRPr kumimoji="1"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6195" y="-5715"/>
            <a:ext cx="4560570" cy="1059180"/>
            <a:chOff x="57" y="-9"/>
            <a:chExt cx="7182" cy="1668"/>
          </a:xfrm>
        </p:grpSpPr>
        <p:sp>
          <p:nvSpPr>
            <p:cNvPr id="15" name="标题 1"/>
            <p:cNvSpPr txBox="1"/>
            <p:nvPr/>
          </p:nvSpPr>
          <p:spPr>
            <a:xfrm flipV="1">
              <a:off x="57" y="-9"/>
              <a:ext cx="7183" cy="1669"/>
            </a:xfrm>
            <a:custGeom>
              <a:avLst/>
              <a:gdLst>
                <a:gd name="connsiteX0" fmla="*/ 0 w 4600122"/>
                <a:gd name="connsiteY0" fmla="*/ 1200521 h 1200521"/>
                <a:gd name="connsiteX1" fmla="*/ 4600122 w 4600122"/>
                <a:gd name="connsiteY1" fmla="*/ 1200521 h 1200521"/>
                <a:gd name="connsiteX2" fmla="*/ 4600122 w 4600122"/>
                <a:gd name="connsiteY2" fmla="*/ 1065295 h 1200521"/>
                <a:gd name="connsiteX3" fmla="*/ 3610964 w 4600122"/>
                <a:gd name="connsiteY3" fmla="*/ 0 h 1200521"/>
                <a:gd name="connsiteX4" fmla="*/ 0 w 4600122"/>
                <a:gd name="connsiteY4" fmla="*/ 0 h 1200521"/>
              </a:gdLst>
              <a:ahLst/>
              <a:cxnLst/>
              <a:rect l="l" t="t" r="r" b="b"/>
              <a:pathLst>
                <a:path w="4600122" h="1200521">
                  <a:moveTo>
                    <a:pt x="0" y="1200521"/>
                  </a:moveTo>
                  <a:lnTo>
                    <a:pt x="4600122" y="1200521"/>
                  </a:lnTo>
                  <a:lnTo>
                    <a:pt x="4600122" y="1065295"/>
                  </a:lnTo>
                  <a:cubicBezTo>
                    <a:pt x="4600122" y="476949"/>
                    <a:pt x="4157261" y="0"/>
                    <a:pt x="3610964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</a:gra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pic>
          <p:nvPicPr>
            <p:cNvPr id="16" name="图片 -2147482624" descr="校徽及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" y="71"/>
              <a:ext cx="6801" cy="137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60400" y="1846098"/>
            <a:ext cx="5242560" cy="1563225"/>
          </a:xfrm>
          <a:prstGeom prst="roundRect">
            <a:avLst>
              <a:gd name="adj" fmla="val 14097"/>
            </a:avLst>
          </a:prstGeom>
          <a:noFill/>
          <a:ln w="15875" cap="sq">
            <a:solidFill>
              <a:schemeClr val="accent1"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671320" y="1978724"/>
            <a:ext cx="4051300" cy="451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比较分析法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671320" y="2407516"/>
            <a:ext cx="4051300" cy="93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5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横向比较同行业企业，分析企业竞争力；纵向比较企业自身历史数据，发现趋势变化。
例如，通过比较企业与行业平均的毛利率，判断企业在行业中的盈利能力水平。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60400" y="1839795"/>
            <a:ext cx="822960" cy="668033"/>
          </a:xfrm>
          <a:prstGeom prst="round2DiagRect">
            <a:avLst>
              <a:gd name="adj1" fmla="val 26543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72964" y="1938063"/>
            <a:ext cx="607859" cy="52322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800">
                <a:ln w="9525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32619" y="2836840"/>
            <a:ext cx="220211" cy="238542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60400" y="3982398"/>
            <a:ext cx="5242560" cy="1563225"/>
          </a:xfrm>
          <a:prstGeom prst="roundRect">
            <a:avLst>
              <a:gd name="adj" fmla="val 14097"/>
            </a:avLst>
          </a:prstGeom>
          <a:noFill/>
          <a:ln w="15875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671320" y="4076134"/>
            <a:ext cx="4051300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3C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因素分析法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671320" y="4543816"/>
            <a:ext cx="4051300" cy="93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5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通过连环替代法，分解财务指标变动的影响因素。
例如，分析销售利润率变动，发现价格调整和成本控制对利润的影响程度。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400" y="3976096"/>
            <a:ext cx="822960" cy="668033"/>
          </a:xfrm>
          <a:prstGeom prst="round2DiagRect">
            <a:avLst>
              <a:gd name="adj1" fmla="val 26080"/>
              <a:gd name="adj2" fmla="val 0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772963" y="4074364"/>
            <a:ext cx="607860" cy="52322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800">
                <a:ln w="9525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03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32619" y="4973141"/>
            <a:ext cx="220211" cy="238542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286500" y="1846098"/>
            <a:ext cx="5242560" cy="1563225"/>
          </a:xfrm>
          <a:prstGeom prst="roundRect">
            <a:avLst>
              <a:gd name="adj" fmla="val 14097"/>
            </a:avLst>
          </a:prstGeom>
          <a:noFill/>
          <a:ln w="158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7297420" y="1953324"/>
            <a:ext cx="4051300" cy="4893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比率分析法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7297420" y="2407516"/>
            <a:ext cx="4051300" cy="93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5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构成比率分析各项目在总体中的占比，如资产负债率；相关比率分析项目之间的关系，如流动比率。
例如，分析企业的资产负债率，判断企业的财务风险水平；计算流动比率，评估企业的短期偿债能力。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286500" y="1839795"/>
            <a:ext cx="822960" cy="668033"/>
          </a:xfrm>
          <a:prstGeom prst="round2DiagRect">
            <a:avLst>
              <a:gd name="adj1" fmla="val 26543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399063" y="1938063"/>
            <a:ext cx="607860" cy="52322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800">
                <a:ln w="9525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02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6458719" y="2836840"/>
            <a:ext cx="220211" cy="238542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6286500" y="3982398"/>
            <a:ext cx="5242560" cy="1563225"/>
          </a:xfrm>
          <a:prstGeom prst="roundRect">
            <a:avLst>
              <a:gd name="adj" fmla="val 14097"/>
            </a:avLst>
          </a:prstGeom>
          <a:noFill/>
          <a:ln w="15875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7297420" y="4088834"/>
            <a:ext cx="4051300" cy="49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3C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趋势分析法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7297420" y="4543816"/>
            <a:ext cx="4051300" cy="93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5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定比分析以某一时期为基期，计算各期数据的相对数；环比分析计算相邻期间数据的增减幅度。
例如，通过定比分析企业的营收增长率，判断企业是否保持稳定的增长趋势。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6286500" y="3976096"/>
            <a:ext cx="822960" cy="668033"/>
          </a:xfrm>
          <a:prstGeom prst="round2DiagRect">
            <a:avLst>
              <a:gd name="adj1" fmla="val 26080"/>
              <a:gd name="adj2" fmla="val 0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6399063" y="4074364"/>
            <a:ext cx="607860" cy="52322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800">
                <a:ln w="9525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04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6458719" y="4973141"/>
            <a:ext cx="220211" cy="238542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四大方法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60399" y="1783916"/>
            <a:ext cx="2463724" cy="679648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ahLst/>
            <a:cxnLst/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830311" y="1903513"/>
            <a:ext cx="2123900" cy="33982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STEP. 01 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480981" y="1783916"/>
            <a:ext cx="2463724" cy="679648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ahLst/>
            <a:cxnLst/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650893" y="1903513"/>
            <a:ext cx="2123900" cy="33982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STEP. 02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8301565" y="1783916"/>
            <a:ext cx="2463724" cy="679648"/>
          </a:xfrm>
          <a:custGeom>
            <a:avLst/>
            <a:gdLst>
              <a:gd name="connsiteX0" fmla="*/ 719138 w 9429750"/>
              <a:gd name="connsiteY0" fmla="*/ 2190750 h 2591431"/>
              <a:gd name="connsiteX1" fmla="*/ 1245965 w 9429750"/>
              <a:gd name="connsiteY1" fmla="*/ 2190750 h 2591431"/>
              <a:gd name="connsiteX2" fmla="*/ 1309021 w 9429750"/>
              <a:gd name="connsiteY2" fmla="*/ 2235803 h 2591431"/>
              <a:gd name="connsiteX3" fmla="*/ 1649921 w 9429750"/>
              <a:gd name="connsiteY3" fmla="*/ 2584037 h 2591431"/>
              <a:gd name="connsiteX4" fmla="*/ 1739703 w 9429750"/>
              <a:gd name="connsiteY4" fmla="*/ 2555234 h 2591431"/>
              <a:gd name="connsiteX5" fmla="*/ 1744409 w 9429750"/>
              <a:gd name="connsiteY5" fmla="*/ 2506028 h 2591431"/>
              <a:gd name="connsiteX6" fmla="*/ 1874139 w 9429750"/>
              <a:gd name="connsiteY6" fmla="*/ 2195417 h 2591431"/>
              <a:gd name="connsiteX7" fmla="*/ 1898618 w 9429750"/>
              <a:gd name="connsiteY7" fmla="*/ 2190750 h 2591431"/>
              <a:gd name="connsiteX8" fmla="*/ 8710612 w 9429750"/>
              <a:gd name="connsiteY8" fmla="*/ 2190750 h 2591431"/>
              <a:gd name="connsiteX9" fmla="*/ 9429750 w 9429750"/>
              <a:gd name="connsiteY9" fmla="*/ 1471613 h 2591431"/>
              <a:gd name="connsiteX10" fmla="*/ 9429750 w 9429750"/>
              <a:gd name="connsiteY10" fmla="*/ 719138 h 2591431"/>
              <a:gd name="connsiteX11" fmla="*/ 8710612 w 9429750"/>
              <a:gd name="connsiteY11" fmla="*/ 0 h 2591431"/>
              <a:gd name="connsiteX12" fmla="*/ 719138 w 9429750"/>
              <a:gd name="connsiteY12" fmla="*/ 0 h 2591431"/>
              <a:gd name="connsiteX13" fmla="*/ 0 w 9429750"/>
              <a:gd name="connsiteY13" fmla="*/ 719138 h 2591431"/>
              <a:gd name="connsiteX14" fmla="*/ 0 w 9429750"/>
              <a:gd name="connsiteY14" fmla="*/ 1471613 h 2591431"/>
              <a:gd name="connsiteX15" fmla="*/ 719138 w 9429750"/>
              <a:gd name="connsiteY15" fmla="*/ 2190750 h 2591431"/>
            </a:gdLst>
            <a:ahLst/>
            <a:cxnLst/>
            <a:rect l="l" t="t" r="r" b="b"/>
            <a:pathLst>
              <a:path w="9429750" h="2591431">
                <a:moveTo>
                  <a:pt x="719138" y="2190750"/>
                </a:moveTo>
                <a:lnTo>
                  <a:pt x="1245965" y="2190750"/>
                </a:lnTo>
                <a:cubicBezTo>
                  <a:pt x="1274445" y="2190760"/>
                  <a:pt x="1299782" y="2208857"/>
                  <a:pt x="1309021" y="2235803"/>
                </a:cubicBezTo>
                <a:cubicBezTo>
                  <a:pt x="1372362" y="2413064"/>
                  <a:pt x="1528096" y="2522791"/>
                  <a:pt x="1649921" y="2584037"/>
                </a:cubicBezTo>
                <a:cubicBezTo>
                  <a:pt x="1682668" y="2600878"/>
                  <a:pt x="1722863" y="2587981"/>
                  <a:pt x="1739703" y="2555234"/>
                </a:cubicBezTo>
                <a:cubicBezTo>
                  <a:pt x="1747523" y="2540041"/>
                  <a:pt x="1749209" y="2522430"/>
                  <a:pt x="1744409" y="2506028"/>
                </a:cubicBezTo>
                <a:cubicBezTo>
                  <a:pt x="1712500" y="2400300"/>
                  <a:pt x="1710785" y="2262950"/>
                  <a:pt x="1874139" y="2195417"/>
                </a:cubicBezTo>
                <a:cubicBezTo>
                  <a:pt x="1881912" y="2192255"/>
                  <a:pt x="1890227" y="2190664"/>
                  <a:pt x="1898618" y="2190750"/>
                </a:cubicBezTo>
                <a:lnTo>
                  <a:pt x="8710612" y="2190750"/>
                </a:lnTo>
                <a:cubicBezTo>
                  <a:pt x="9107786" y="2190750"/>
                  <a:pt x="9429750" y="1868777"/>
                  <a:pt x="9429750" y="1471613"/>
                </a:cubicBezTo>
                <a:lnTo>
                  <a:pt x="9429750" y="719138"/>
                </a:lnTo>
                <a:cubicBezTo>
                  <a:pt x="9429750" y="321969"/>
                  <a:pt x="9107786" y="0"/>
                  <a:pt x="8710612" y="0"/>
                </a:cubicBezTo>
                <a:lnTo>
                  <a:pt x="719138" y="0"/>
                </a:lnTo>
                <a:cubicBezTo>
                  <a:pt x="321969" y="0"/>
                  <a:pt x="0" y="321969"/>
                  <a:pt x="0" y="719138"/>
                </a:cubicBezTo>
                <a:lnTo>
                  <a:pt x="0" y="1471613"/>
                </a:lnTo>
                <a:cubicBezTo>
                  <a:pt x="0" y="1868777"/>
                  <a:pt x="321969" y="2190750"/>
                  <a:pt x="719138" y="21907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471477" y="1903513"/>
            <a:ext cx="2123900" cy="33982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STEP .03</a:t>
            </a:r>
            <a:endParaRPr kumimoji="1" lang="zh-CN" altLang="en-US"/>
          </a:p>
        </p:txBody>
      </p:sp>
      <p:cxnSp>
        <p:nvCxnSpPr>
          <p:cNvPr id="9" name="标题 1"/>
          <p:cNvCxnSpPr/>
          <p:nvPr/>
        </p:nvCxnSpPr>
        <p:spPr>
          <a:xfrm>
            <a:off x="686527" y="5473471"/>
            <a:ext cx="7668000" cy="0"/>
          </a:xfrm>
          <a:prstGeom prst="line">
            <a:avLst/>
          </a:prstGeom>
          <a:noFill/>
          <a:ln w="12700" cap="sq">
            <a:solidFill>
              <a:schemeClr val="bg1">
                <a:lumMod val="85000"/>
              </a:schemeClr>
            </a:solidFill>
            <a:round/>
            <a:headEnd type="none"/>
            <a:tailEnd type="none"/>
          </a:ln>
        </p:spPr>
      </p:cxnSp>
      <p:sp>
        <p:nvSpPr>
          <p:cNvPr id="10" name="标题 1"/>
          <p:cNvSpPr txBox="1"/>
          <p:nvPr/>
        </p:nvSpPr>
        <p:spPr>
          <a:xfrm>
            <a:off x="4480981" y="5419471"/>
            <a:ext cx="108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301565" y="5419471"/>
            <a:ext cx="108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60399" y="5419471"/>
            <a:ext cx="108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60398" y="2535123"/>
            <a:ext cx="3217335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销售利润率变动分析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60398" y="3265573"/>
            <a:ext cx="3217335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通过因素分析法，分解销售利润率变动的影响因素，如价格调整、成本控制等。
例如，某企业销售利润率下降，通过因素分析发现原材料成本上升是主要原因。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480982" y="2535123"/>
            <a:ext cx="3217335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成本控制案例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480982" y="3265573"/>
            <a:ext cx="3217335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分析企业成本结构，通过比率分析法和比较分析法，找出成本控制的关键点。
例如，通过比较企业的成本费用占营业收入的比例，发现销售费用过高，可采取措施优化销售策略。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301565" y="2535123"/>
            <a:ext cx="3217335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财务指标趋势分析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8301565" y="3265573"/>
            <a:ext cx="3217335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通过趋势分析法，分析企业连续多年的财务指标变化，判断企业的发展趋势。
例如，分析企业的资产负债率趋势，判断企业是否过度依赖债务融资，存在财务风险。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案例驱动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9125540">
            <a:off x="1403294" y="2536328"/>
            <a:ext cx="2216902" cy="2185444"/>
          </a:xfrm>
          <a:prstGeom prst="arc">
            <a:avLst>
              <a:gd name="adj1" fmla="val 16200000"/>
              <a:gd name="adj2" fmla="val 9646559"/>
            </a:avLst>
          </a:prstGeom>
          <a:noFill/>
          <a:ln w="76200" cap="rnd">
            <a:gradFill>
              <a:gsLst>
                <a:gs pos="20000">
                  <a:schemeClr val="tx1">
                    <a:lumMod val="50000"/>
                    <a:lumOff val="50000"/>
                    <a:alpha val="3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12000000" scaled="0"/>
            </a:gradFill>
            <a:round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2971800" y="2627441"/>
            <a:ext cx="556628" cy="55662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2700000" scaled="0"/>
          </a:gradFill>
          <a:ln w="57150" cap="rnd">
            <a:noFill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3129344" y="2784983"/>
            <a:ext cx="241541" cy="241541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9125540">
            <a:off x="4987550" y="2536328"/>
            <a:ext cx="2216902" cy="2185444"/>
          </a:xfrm>
          <a:prstGeom prst="arc">
            <a:avLst>
              <a:gd name="adj1" fmla="val 16200000"/>
              <a:gd name="adj2" fmla="val 9646559"/>
            </a:avLst>
          </a:prstGeom>
          <a:noFill/>
          <a:ln w="76200" cap="rnd">
            <a:gradFill>
              <a:gsLst>
                <a:gs pos="20000">
                  <a:schemeClr val="tx1">
                    <a:lumMod val="50000"/>
                    <a:lumOff val="50000"/>
                    <a:alpha val="3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12000000" scaled="0"/>
            </a:gradFill>
            <a:round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9125540">
            <a:off x="8571804" y="2536328"/>
            <a:ext cx="2216902" cy="2185444"/>
          </a:xfrm>
          <a:prstGeom prst="arc">
            <a:avLst>
              <a:gd name="adj1" fmla="val 16200000"/>
              <a:gd name="adj2" fmla="val 9646559"/>
            </a:avLst>
          </a:prstGeom>
          <a:noFill/>
          <a:ln w="76200" cap="rnd">
            <a:gradFill>
              <a:gsLst>
                <a:gs pos="20000">
                  <a:schemeClr val="tx1">
                    <a:lumMod val="50000"/>
                    <a:lumOff val="50000"/>
                    <a:alpha val="3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12000000" scaled="0"/>
            </a:gradFill>
            <a:round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556055" y="2627441"/>
            <a:ext cx="556628" cy="556625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2700000" scaled="0"/>
          </a:gradFill>
          <a:ln w="57150" cap="rnd">
            <a:noFill/>
            <a:round/>
          </a:ln>
          <a:effectLst>
            <a:outerShdw blurRad="76200" dist="50800" dir="5400000" algn="ctr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713599" y="2794032"/>
            <a:ext cx="241541" cy="223442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ahLst/>
            <a:cxnLst/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0160576" y="2627441"/>
            <a:ext cx="556628" cy="556625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60000">
                <a:schemeClr val="accent3"/>
              </a:gs>
            </a:gsLst>
            <a:lin ang="2700000" scaled="0"/>
          </a:gradFill>
          <a:ln w="57150" cap="rnd">
            <a:noFill/>
            <a:round/>
          </a:ln>
          <a:effectLst>
            <a:outerShdw blurRad="76200" dist="50800" dir="5400000" algn="ctr" rotWithShape="0">
              <a:schemeClr val="accent3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0318120" y="2788879"/>
            <a:ext cx="241541" cy="233748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700310" y="3277634"/>
            <a:ext cx="2223321" cy="24622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多变量交互影响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700311" y="3535276"/>
            <a:ext cx="2223989" cy="9307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88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在分析多个变量对财务指标的影响时，需合理分配权重并进行逻辑推导。
例如，分析原材料成本和人工成本对利润的综合影响，需考虑两者的权重和相互作用。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5298409" y="3277634"/>
            <a:ext cx="2223321" cy="24622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逻辑推导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5298409" y="3535276"/>
            <a:ext cx="2219991" cy="9307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88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通过逐步替代法，分析各因素对财务指标的影响程度。
例如，在分析企业净利润变动时，先固定原材料成本，再分析人工成本变化对净利润的影响。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888626" y="3277634"/>
            <a:ext cx="2223321" cy="24622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权重分配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888627" y="3535276"/>
            <a:ext cx="2223873" cy="9307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88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根据各因素的重要性，合理分配权重，以准确反映其对财务指标的影响。
例如，在分析企业盈利能力时，给毛利率和净利率分配不同的权重，以综合评估企业的盈利水平。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因素分析法实操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t="4617" r="255" b="14685"/>
          <a:stretch>
            <a:fillRect/>
          </a:stretch>
        </p:blipFill>
        <p:spPr>
          <a:xfrm>
            <a:off x="7041770" y="786306"/>
            <a:ext cx="5152571" cy="5534308"/>
          </a:xfrm>
          <a:custGeom>
            <a:avLst/>
            <a:gdLst>
              <a:gd name="connsiteX0" fmla="*/ 2033308 w 5152571"/>
              <a:gd name="connsiteY0" fmla="*/ 0 h 5534308"/>
              <a:gd name="connsiteX1" fmla="*/ 5152571 w 5152571"/>
              <a:gd name="connsiteY1" fmla="*/ 0 h 5534308"/>
              <a:gd name="connsiteX2" fmla="*/ 5152571 w 5152571"/>
              <a:gd name="connsiteY2" fmla="*/ 3306723 h 5534308"/>
              <a:gd name="connsiteX3" fmla="*/ 5152571 w 5152571"/>
              <a:gd name="connsiteY3" fmla="*/ 3500999 h 5534308"/>
              <a:gd name="connsiteX4" fmla="*/ 5152571 w 5152571"/>
              <a:gd name="connsiteY4" fmla="*/ 5534308 h 5534308"/>
              <a:gd name="connsiteX5" fmla="*/ 1422400 w 5152571"/>
              <a:gd name="connsiteY5" fmla="*/ 5534308 h 5534308"/>
              <a:gd name="connsiteX6" fmla="*/ 1422400 w 5152571"/>
              <a:gd name="connsiteY6" fmla="*/ 5534307 h 5534308"/>
              <a:gd name="connsiteX7" fmla="*/ 0 w 5152571"/>
              <a:gd name="connsiteY7" fmla="*/ 5534307 h 5534308"/>
              <a:gd name="connsiteX8" fmla="*/ 0 w 5152571"/>
              <a:gd name="connsiteY8" fmla="*/ 2033308 h 5534308"/>
              <a:gd name="connsiteX9" fmla="*/ 2033308 w 5152571"/>
              <a:gd name="connsiteY9" fmla="*/ 0 h 5534308"/>
            </a:gdLst>
            <a:ahLst/>
            <a:cxnLst/>
            <a:rect l="l" t="t" r="r" b="b"/>
            <a:pathLst>
              <a:path w="5152571" h="5534308">
                <a:moveTo>
                  <a:pt x="2033308" y="0"/>
                </a:moveTo>
                <a:lnTo>
                  <a:pt x="5152571" y="0"/>
                </a:lnTo>
                <a:lnTo>
                  <a:pt x="5152571" y="3306723"/>
                </a:lnTo>
                <a:lnTo>
                  <a:pt x="5152571" y="3500999"/>
                </a:lnTo>
                <a:lnTo>
                  <a:pt x="5152571" y="5534308"/>
                </a:lnTo>
                <a:lnTo>
                  <a:pt x="1422400" y="5534308"/>
                </a:lnTo>
                <a:lnTo>
                  <a:pt x="1422400" y="5534307"/>
                </a:lnTo>
                <a:lnTo>
                  <a:pt x="0" y="5534307"/>
                </a:lnTo>
                <a:lnTo>
                  <a:pt x="0" y="2033308"/>
                </a:lnTo>
                <a:cubicBezTo>
                  <a:pt x="0" y="910343"/>
                  <a:pt x="910343" y="0"/>
                  <a:pt x="203330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75813 h 6858000"/>
              <a:gd name="connsiteX3" fmla="*/ 9093193 w 12192000"/>
              <a:gd name="connsiteY3" fmla="*/ 775813 h 6858000"/>
              <a:gd name="connsiteX4" fmla="*/ 7039430 w 12192000"/>
              <a:gd name="connsiteY4" fmla="*/ 2829576 h 6858000"/>
              <a:gd name="connsiteX5" fmla="*/ 7039430 w 12192000"/>
              <a:gd name="connsiteY5" fmla="*/ 3933371 h 6858000"/>
              <a:gd name="connsiteX6" fmla="*/ 7027256 w 12192000"/>
              <a:gd name="connsiteY6" fmla="*/ 3933371 h 6858000"/>
              <a:gd name="connsiteX7" fmla="*/ 7027256 w 12192000"/>
              <a:gd name="connsiteY7" fmla="*/ 6320614 h 6858000"/>
              <a:gd name="connsiteX8" fmla="*/ 12192000 w 12192000"/>
              <a:gd name="connsiteY8" fmla="*/ 6320614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75813"/>
                </a:lnTo>
                <a:lnTo>
                  <a:pt x="9093193" y="775813"/>
                </a:lnTo>
                <a:cubicBezTo>
                  <a:pt x="7958931" y="775813"/>
                  <a:pt x="7039430" y="1695314"/>
                  <a:pt x="7039430" y="2829576"/>
                </a:cubicBezTo>
                <a:lnTo>
                  <a:pt x="7039430" y="3933371"/>
                </a:lnTo>
                <a:lnTo>
                  <a:pt x="7027256" y="3933371"/>
                </a:lnTo>
                <a:lnTo>
                  <a:pt x="7027256" y="6320614"/>
                </a:lnTo>
                <a:lnTo>
                  <a:pt x="12192000" y="632061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blurRad="139700" dist="101600" dir="2700000" algn="tl" rotWithShape="0">
              <a:schemeClr val="accent1">
                <a:lumMod val="50000"/>
                <a:alpha val="6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351326" y="2139706"/>
            <a:ext cx="1163775" cy="1213093"/>
          </a:xfrm>
          <a:prstGeom prst="round2DiagRect">
            <a:avLst>
              <a:gd name="adj1" fmla="val 36561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63755" y="2132676"/>
            <a:ext cx="3352065" cy="1446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>
              <a:lnSpc>
                <a:spcPct val="110000"/>
              </a:lnSpc>
            </a:pPr>
            <a:r>
              <a:rPr kumimoji="1" lang="en-US" altLang="zh-CN" sz="88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PART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391650" y="358314"/>
            <a:ext cx="855964" cy="855985"/>
          </a:xfrm>
          <a:prstGeom prst="round2DiagRect">
            <a:avLst>
              <a:gd name="adj1" fmla="val 43917"/>
              <a:gd name="adj2" fmla="val 0"/>
            </a:avLst>
          </a:prstGeom>
          <a:gradFill>
            <a:gsLst>
              <a:gs pos="0">
                <a:schemeClr val="accent1">
                  <a:alpha val="7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flipV="1">
            <a:off x="-2341" y="-5273"/>
            <a:ext cx="4600122" cy="1200521"/>
          </a:xfrm>
          <a:custGeom>
            <a:avLst/>
            <a:gdLst>
              <a:gd name="connsiteX0" fmla="*/ 0 w 4600122"/>
              <a:gd name="connsiteY0" fmla="*/ 1200521 h 1200521"/>
              <a:gd name="connsiteX1" fmla="*/ 4600122 w 4600122"/>
              <a:gd name="connsiteY1" fmla="*/ 1200521 h 1200521"/>
              <a:gd name="connsiteX2" fmla="*/ 4600122 w 4600122"/>
              <a:gd name="connsiteY2" fmla="*/ 1065295 h 1200521"/>
              <a:gd name="connsiteX3" fmla="*/ 3610964 w 4600122"/>
              <a:gd name="connsiteY3" fmla="*/ 0 h 1200521"/>
              <a:gd name="connsiteX4" fmla="*/ 0 w 4600122"/>
              <a:gd name="connsiteY4" fmla="*/ 0 h 1200521"/>
            </a:gdLst>
            <a:ahLst/>
            <a:cxnLst/>
            <a:rect l="l" t="t" r="r" b="b"/>
            <a:pathLst>
              <a:path w="4600122" h="1200521">
                <a:moveTo>
                  <a:pt x="0" y="1200521"/>
                </a:moveTo>
                <a:lnTo>
                  <a:pt x="4600122" y="1200521"/>
                </a:lnTo>
                <a:lnTo>
                  <a:pt x="4600122" y="1065295"/>
                </a:lnTo>
                <a:cubicBezTo>
                  <a:pt x="4600122" y="476949"/>
                  <a:pt x="4157261" y="0"/>
                  <a:pt x="3610964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  <a:alpha val="6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93267" y="5455200"/>
            <a:ext cx="5346819" cy="20006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70000">
                <a:schemeClr val="accent1"/>
              </a:gs>
            </a:gsLst>
            <a:lin ang="10800000" scaled="0"/>
          </a:gradFill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93955" y="3398780"/>
            <a:ext cx="5752746" cy="193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四、财务报表分析的信息资料收集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874251" y="5464629"/>
            <a:ext cx="2625272" cy="85598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alpha val="5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581326" y="2374482"/>
            <a:ext cx="735126" cy="697785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034081" y="627875"/>
            <a:ext cx="1951763" cy="2957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88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04</a:t>
            </a:r>
            <a:endParaRPr kumimoji="1"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6195" y="-5715"/>
            <a:ext cx="4560570" cy="1059180"/>
            <a:chOff x="57" y="-9"/>
            <a:chExt cx="7182" cy="1668"/>
          </a:xfrm>
        </p:grpSpPr>
        <p:sp>
          <p:nvSpPr>
            <p:cNvPr id="15" name="标题 1"/>
            <p:cNvSpPr txBox="1"/>
            <p:nvPr/>
          </p:nvSpPr>
          <p:spPr>
            <a:xfrm flipV="1">
              <a:off x="57" y="-9"/>
              <a:ext cx="7183" cy="1669"/>
            </a:xfrm>
            <a:custGeom>
              <a:avLst/>
              <a:gdLst>
                <a:gd name="connsiteX0" fmla="*/ 0 w 4600122"/>
                <a:gd name="connsiteY0" fmla="*/ 1200521 h 1200521"/>
                <a:gd name="connsiteX1" fmla="*/ 4600122 w 4600122"/>
                <a:gd name="connsiteY1" fmla="*/ 1200521 h 1200521"/>
                <a:gd name="connsiteX2" fmla="*/ 4600122 w 4600122"/>
                <a:gd name="connsiteY2" fmla="*/ 1065295 h 1200521"/>
                <a:gd name="connsiteX3" fmla="*/ 3610964 w 4600122"/>
                <a:gd name="connsiteY3" fmla="*/ 0 h 1200521"/>
                <a:gd name="connsiteX4" fmla="*/ 0 w 4600122"/>
                <a:gd name="connsiteY4" fmla="*/ 0 h 1200521"/>
              </a:gdLst>
              <a:ahLst/>
              <a:cxnLst/>
              <a:rect l="l" t="t" r="r" b="b"/>
              <a:pathLst>
                <a:path w="4600122" h="1200521">
                  <a:moveTo>
                    <a:pt x="0" y="1200521"/>
                  </a:moveTo>
                  <a:lnTo>
                    <a:pt x="4600122" y="1200521"/>
                  </a:lnTo>
                  <a:lnTo>
                    <a:pt x="4600122" y="1065295"/>
                  </a:lnTo>
                  <a:cubicBezTo>
                    <a:pt x="4600122" y="476949"/>
                    <a:pt x="4157261" y="0"/>
                    <a:pt x="3610964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</a:gra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pic>
          <p:nvPicPr>
            <p:cNvPr id="16" name="图片 -2147482624" descr="校徽及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" y="71"/>
              <a:ext cx="6801" cy="137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860628" y="1328934"/>
            <a:ext cx="970546" cy="63366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gradFill>
                  <a:gsLst>
                    <a:gs pos="0">
                      <a:srgbClr val="F6BA92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5400000" scaled="0"/>
                </a:gra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547806" y="1858326"/>
            <a:ext cx="1596190" cy="156922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656476" y="1965161"/>
            <a:ext cx="1378848" cy="1355556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975370" y="2318550"/>
            <a:ext cx="741062" cy="648779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499679" y="2890778"/>
            <a:ext cx="336884" cy="331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736237" y="4253433"/>
            <a:ext cx="3219326" cy="16820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财务报表是企业内部的核心资料，通过分析资产负债表、利润表和现金流量表，获取企业财务信息。
例如，通过利润表分析企业的营收和利润情况，通过现金流量表了解企业的现金收支状况。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736237" y="3524724"/>
            <a:ext cx="3219326" cy="720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内部资料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604378" y="1328934"/>
            <a:ext cx="970546" cy="63366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gradFill>
                  <a:gsLst>
                    <a:gs pos="0">
                      <a:srgbClr val="F6BA92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5400000" scaled="0"/>
                </a:gra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5291556" y="1858326"/>
            <a:ext cx="1596190" cy="156922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5400226" y="1965161"/>
            <a:ext cx="1378848" cy="1355556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719120" y="2300173"/>
            <a:ext cx="741062" cy="685534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5243429" y="2890778"/>
            <a:ext cx="336884" cy="331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479987" y="4253433"/>
            <a:ext cx="3219326" cy="16820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行业报告提供行业发展趋势和竞争格局，帮助企业了解自身在行业中的地位。
例如，通过行业报告分析企业的市场份额和行业增长率，判断企业的发展潜力。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479987" y="3524724"/>
            <a:ext cx="3219326" cy="720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外部资料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9348129" y="1328934"/>
            <a:ext cx="970546" cy="63366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gradFill>
                  <a:gsLst>
                    <a:gs pos="0">
                      <a:srgbClr val="F6BA92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5400000" scaled="0"/>
                </a:gra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9035306" y="1858326"/>
            <a:ext cx="1596190" cy="156922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143977" y="1965161"/>
            <a:ext cx="1378848" cy="1355556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accent1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9477065" y="2272408"/>
            <a:ext cx="712672" cy="741062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ahLst/>
            <a:cxnLst/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987179" y="2890778"/>
            <a:ext cx="336884" cy="331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8223737" y="4253433"/>
            <a:ext cx="3219326" cy="16820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审计师对财务报表的审计意见，为财务数据的可靠性提供保障。
例如，无保留意见的审计报告表明财务报表真实可靠，而保留意见或否定意见则需进一步关注。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8223737" y="3524724"/>
            <a:ext cx="3219326" cy="7200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审计意见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数据来源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477295" y="2291432"/>
            <a:ext cx="540000" cy="162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0400" y="2291432"/>
            <a:ext cx="540000" cy="162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60400" y="2291432"/>
            <a:ext cx="540001" cy="54000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14400" y="2422934"/>
            <a:ext cx="431800" cy="25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477295" y="2291432"/>
            <a:ext cx="540001" cy="540000"/>
          </a:xfrm>
          <a:prstGeom prst="ellipse">
            <a:avLst/>
          </a:prstGeom>
          <a:solidFill>
            <a:schemeClr val="accent2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531295" y="2422934"/>
            <a:ext cx="431800" cy="25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374930" y="2870307"/>
            <a:ext cx="4320000" cy="21883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选择与分析目的相关的财务和非财务信息，如行业特性对存货周转率的影响。
例如，分析零售行业的存货周转率时，需考虑季节性因素和促销活动的影响。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374930" y="2205734"/>
            <a:ext cx="4320000" cy="6645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相关性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7191826" y="2870307"/>
            <a:ext cx="4320000" cy="21883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确保信息来源可信，如审计报告和权威行业报告。
例如，选择四大审计师事务所出具的审计报告，以保证财务数据的可靠性。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191826" y="2205734"/>
            <a:ext cx="4320000" cy="6645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可靠性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信息筛选标准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0800000">
            <a:off x="4055421" y="248773"/>
            <a:ext cx="4209864" cy="4209864"/>
          </a:xfrm>
          <a:prstGeom prst="blockArc">
            <a:avLst>
              <a:gd name="adj1" fmla="val 11588442"/>
              <a:gd name="adj2" fmla="val 20785460"/>
              <a:gd name="adj3" fmla="val 5661"/>
            </a:avLst>
          </a:prstGeom>
          <a:solidFill>
            <a:schemeClr val="bg1">
              <a:lumMod val="95000"/>
            </a:schemeClr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10164" y="2248272"/>
            <a:ext cx="3138604" cy="26582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企业战略对财务数据有深远影响，需结合战略分析财务报表。
例如，企业实施多元化战略，可能导致资产结构和盈利能力发生变化。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8647919">
            <a:off x="3899481" y="2530705"/>
            <a:ext cx="633316" cy="63331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25400" cap="sq">
            <a:noFill/>
            <a:miter/>
          </a:ln>
          <a:effectLst>
            <a:outerShdw blurRad="508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H="1" flipV="1">
            <a:off x="4043371" y="2680169"/>
            <a:ext cx="345536" cy="334388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8647919">
            <a:off x="5843694" y="3989040"/>
            <a:ext cx="633316" cy="63331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25400" cap="sq">
            <a:noFill/>
            <a:miter/>
          </a:ln>
          <a:effectLst>
            <a:outerShdw blurRad="508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982962" y="4138504"/>
            <a:ext cx="354780" cy="334388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18647919">
            <a:off x="7736100" y="2530705"/>
            <a:ext cx="633316" cy="63331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25400" cap="sq">
            <a:noFill/>
            <a:miter/>
          </a:ln>
          <a:effectLst>
            <a:outerShdw blurRad="508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885589" y="2680169"/>
            <a:ext cx="334339" cy="334388"/>
          </a:xfrm>
          <a:custGeom>
            <a:avLst/>
            <a:gdLst>
              <a:gd name="connsiteX0" fmla="*/ 579031 w 719895"/>
              <a:gd name="connsiteY0" fmla="*/ 554022 h 720000"/>
              <a:gd name="connsiteX1" fmla="*/ 596778 w 719895"/>
              <a:gd name="connsiteY1" fmla="*/ 561368 h 720000"/>
              <a:gd name="connsiteX2" fmla="*/ 712550 w 719895"/>
              <a:gd name="connsiteY2" fmla="*/ 677140 h 720000"/>
              <a:gd name="connsiteX3" fmla="*/ 712550 w 719895"/>
              <a:gd name="connsiteY3" fmla="*/ 712634 h 720000"/>
              <a:gd name="connsiteX4" fmla="*/ 694887 w 719895"/>
              <a:gd name="connsiteY4" fmla="*/ 720000 h 720000"/>
              <a:gd name="connsiteX5" fmla="*/ 677140 w 719895"/>
              <a:gd name="connsiteY5" fmla="*/ 712634 h 720000"/>
              <a:gd name="connsiteX6" fmla="*/ 561284 w 719895"/>
              <a:gd name="connsiteY6" fmla="*/ 596861 h 720000"/>
              <a:gd name="connsiteX7" fmla="*/ 561284 w 719895"/>
              <a:gd name="connsiteY7" fmla="*/ 561368 h 720000"/>
              <a:gd name="connsiteX8" fmla="*/ 579031 w 719895"/>
              <a:gd name="connsiteY8" fmla="*/ 554022 h 720000"/>
              <a:gd name="connsiteX9" fmla="*/ 301109 w 719895"/>
              <a:gd name="connsiteY9" fmla="*/ 0 h 720000"/>
              <a:gd name="connsiteX10" fmla="*/ 602219 w 719895"/>
              <a:gd name="connsiteY10" fmla="*/ 301109 h 720000"/>
              <a:gd name="connsiteX11" fmla="*/ 301109 w 719895"/>
              <a:gd name="connsiteY11" fmla="*/ 602219 h 720000"/>
              <a:gd name="connsiteX12" fmla="*/ 0 w 719895"/>
              <a:gd name="connsiteY12" fmla="*/ 301109 h 720000"/>
              <a:gd name="connsiteX13" fmla="*/ 301109 w 719895"/>
              <a:gd name="connsiteY13" fmla="*/ 0 h 720000"/>
            </a:gdLst>
            <a:ahLst/>
            <a:cxnLst/>
            <a:rect l="l" t="t" r="r" b="b"/>
            <a:pathLst>
              <a:path w="719895" h="720000">
                <a:moveTo>
                  <a:pt x="579031" y="554022"/>
                </a:moveTo>
                <a:cubicBezTo>
                  <a:pt x="585456" y="554022"/>
                  <a:pt x="591880" y="556471"/>
                  <a:pt x="596778" y="561368"/>
                </a:cubicBezTo>
                <a:lnTo>
                  <a:pt x="712550" y="677140"/>
                </a:lnTo>
                <a:cubicBezTo>
                  <a:pt x="722344" y="686935"/>
                  <a:pt x="722344" y="702840"/>
                  <a:pt x="712550" y="712634"/>
                </a:cubicBezTo>
                <a:cubicBezTo>
                  <a:pt x="707778" y="717573"/>
                  <a:pt x="701333" y="720000"/>
                  <a:pt x="694887" y="720000"/>
                </a:cubicBezTo>
                <a:cubicBezTo>
                  <a:pt x="688441" y="720000"/>
                  <a:pt x="681995" y="717573"/>
                  <a:pt x="677140" y="712634"/>
                </a:cubicBezTo>
                <a:lnTo>
                  <a:pt x="561284" y="596861"/>
                </a:lnTo>
                <a:cubicBezTo>
                  <a:pt x="551490" y="587067"/>
                  <a:pt x="551490" y="571162"/>
                  <a:pt x="561284" y="561368"/>
                </a:cubicBezTo>
                <a:cubicBezTo>
                  <a:pt x="566181" y="556471"/>
                  <a:pt x="572606" y="554022"/>
                  <a:pt x="579031" y="554022"/>
                </a:cubicBezTo>
                <a:close/>
                <a:moveTo>
                  <a:pt x="301109" y="0"/>
                </a:moveTo>
                <a:cubicBezTo>
                  <a:pt x="467443" y="0"/>
                  <a:pt x="602219" y="134859"/>
                  <a:pt x="602219" y="301109"/>
                </a:cubicBezTo>
                <a:cubicBezTo>
                  <a:pt x="602219" y="467443"/>
                  <a:pt x="467443" y="602219"/>
                  <a:pt x="301109" y="602219"/>
                </a:cubicBezTo>
                <a:cubicBezTo>
                  <a:pt x="134775" y="602219"/>
                  <a:pt x="0" y="467443"/>
                  <a:pt x="0" y="301109"/>
                </a:cubicBezTo>
                <a:cubicBezTo>
                  <a:pt x="0" y="134775"/>
                  <a:pt x="134775" y="0"/>
                  <a:pt x="301109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940609" y="5157162"/>
            <a:ext cx="4517591" cy="14404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管理层变动可能影响企业的经营决策和财务表现，需关注其潜在影响。
例如，新任管理层可能调整成本结构或改变销售策略，影响财务指标。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379356" y="2248272"/>
            <a:ext cx="3138604" cy="2640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宏观经济环境的变化对企业的财务状况有重要影响，需结合宏观经济数据进行分析。
例如，在经济衰退期间，企业的营收和利润可能下降，需分析其应对措施。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591360" y="4752317"/>
            <a:ext cx="3138604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管理层变动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10164" y="1921497"/>
            <a:ext cx="3138604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企业战略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8379356" y="1921497"/>
            <a:ext cx="3138604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宏观经济环境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18647919">
            <a:off x="5044241" y="1304268"/>
            <a:ext cx="2175073" cy="2175073"/>
          </a:xfrm>
          <a:prstGeom prst="flowChartConnector">
            <a:avLst/>
          </a:prstGeom>
          <a:solidFill>
            <a:schemeClr val="accent1">
              <a:lumMod val="60000"/>
              <a:lumOff val="40000"/>
              <a:alpha val="19000"/>
            </a:schemeClr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8647919">
            <a:off x="5171103" y="1431130"/>
            <a:ext cx="1921348" cy="1921348"/>
          </a:xfrm>
          <a:prstGeom prst="flowChartConnector">
            <a:avLst/>
          </a:prstGeom>
          <a:solidFill>
            <a:schemeClr val="accent1"/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5859313" y="2096659"/>
            <a:ext cx="544929" cy="590290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非财务信息整合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t="4617" r="255" b="14685"/>
          <a:stretch>
            <a:fillRect/>
          </a:stretch>
        </p:blipFill>
        <p:spPr>
          <a:xfrm>
            <a:off x="7041770" y="786306"/>
            <a:ext cx="5152571" cy="5534308"/>
          </a:xfrm>
          <a:custGeom>
            <a:avLst/>
            <a:gdLst>
              <a:gd name="connsiteX0" fmla="*/ 2033308 w 5152571"/>
              <a:gd name="connsiteY0" fmla="*/ 0 h 5534308"/>
              <a:gd name="connsiteX1" fmla="*/ 5152571 w 5152571"/>
              <a:gd name="connsiteY1" fmla="*/ 0 h 5534308"/>
              <a:gd name="connsiteX2" fmla="*/ 5152571 w 5152571"/>
              <a:gd name="connsiteY2" fmla="*/ 3306723 h 5534308"/>
              <a:gd name="connsiteX3" fmla="*/ 5152571 w 5152571"/>
              <a:gd name="connsiteY3" fmla="*/ 3500999 h 5534308"/>
              <a:gd name="connsiteX4" fmla="*/ 5152571 w 5152571"/>
              <a:gd name="connsiteY4" fmla="*/ 5534308 h 5534308"/>
              <a:gd name="connsiteX5" fmla="*/ 1422400 w 5152571"/>
              <a:gd name="connsiteY5" fmla="*/ 5534308 h 5534308"/>
              <a:gd name="connsiteX6" fmla="*/ 1422400 w 5152571"/>
              <a:gd name="connsiteY6" fmla="*/ 5534307 h 5534308"/>
              <a:gd name="connsiteX7" fmla="*/ 0 w 5152571"/>
              <a:gd name="connsiteY7" fmla="*/ 5534307 h 5534308"/>
              <a:gd name="connsiteX8" fmla="*/ 0 w 5152571"/>
              <a:gd name="connsiteY8" fmla="*/ 2033308 h 5534308"/>
              <a:gd name="connsiteX9" fmla="*/ 2033308 w 5152571"/>
              <a:gd name="connsiteY9" fmla="*/ 0 h 5534308"/>
            </a:gdLst>
            <a:ahLst/>
            <a:cxnLst/>
            <a:rect l="l" t="t" r="r" b="b"/>
            <a:pathLst>
              <a:path w="5152571" h="5534308">
                <a:moveTo>
                  <a:pt x="2033308" y="0"/>
                </a:moveTo>
                <a:lnTo>
                  <a:pt x="5152571" y="0"/>
                </a:lnTo>
                <a:lnTo>
                  <a:pt x="5152571" y="3306723"/>
                </a:lnTo>
                <a:lnTo>
                  <a:pt x="5152571" y="3500999"/>
                </a:lnTo>
                <a:lnTo>
                  <a:pt x="5152571" y="5534308"/>
                </a:lnTo>
                <a:lnTo>
                  <a:pt x="1422400" y="5534308"/>
                </a:lnTo>
                <a:lnTo>
                  <a:pt x="1422400" y="5534307"/>
                </a:lnTo>
                <a:lnTo>
                  <a:pt x="0" y="5534307"/>
                </a:lnTo>
                <a:lnTo>
                  <a:pt x="0" y="2033308"/>
                </a:lnTo>
                <a:cubicBezTo>
                  <a:pt x="0" y="910343"/>
                  <a:pt x="910343" y="0"/>
                  <a:pt x="203330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75813 h 6858000"/>
              <a:gd name="connsiteX3" fmla="*/ 9093193 w 12192000"/>
              <a:gd name="connsiteY3" fmla="*/ 775813 h 6858000"/>
              <a:gd name="connsiteX4" fmla="*/ 7039430 w 12192000"/>
              <a:gd name="connsiteY4" fmla="*/ 2829576 h 6858000"/>
              <a:gd name="connsiteX5" fmla="*/ 7039430 w 12192000"/>
              <a:gd name="connsiteY5" fmla="*/ 3933371 h 6858000"/>
              <a:gd name="connsiteX6" fmla="*/ 7027256 w 12192000"/>
              <a:gd name="connsiteY6" fmla="*/ 3933371 h 6858000"/>
              <a:gd name="connsiteX7" fmla="*/ 7027256 w 12192000"/>
              <a:gd name="connsiteY7" fmla="*/ 6320614 h 6858000"/>
              <a:gd name="connsiteX8" fmla="*/ 12192000 w 12192000"/>
              <a:gd name="connsiteY8" fmla="*/ 6320614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75813"/>
                </a:lnTo>
                <a:lnTo>
                  <a:pt x="9093193" y="775813"/>
                </a:lnTo>
                <a:cubicBezTo>
                  <a:pt x="7958931" y="775813"/>
                  <a:pt x="7039430" y="1695314"/>
                  <a:pt x="7039430" y="2829576"/>
                </a:cubicBezTo>
                <a:lnTo>
                  <a:pt x="7039430" y="3933371"/>
                </a:lnTo>
                <a:lnTo>
                  <a:pt x="7027256" y="3933371"/>
                </a:lnTo>
                <a:lnTo>
                  <a:pt x="7027256" y="6320614"/>
                </a:lnTo>
                <a:lnTo>
                  <a:pt x="12192000" y="632061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blurRad="139700" dist="101600" dir="2700000" algn="tl" rotWithShape="0">
              <a:schemeClr val="accent1">
                <a:lumMod val="50000"/>
                <a:alpha val="6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351326" y="2139706"/>
            <a:ext cx="1163775" cy="1213093"/>
          </a:xfrm>
          <a:prstGeom prst="round2DiagRect">
            <a:avLst>
              <a:gd name="adj1" fmla="val 36561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63755" y="2132676"/>
            <a:ext cx="3352065" cy="1446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>
              <a:lnSpc>
                <a:spcPct val="110000"/>
              </a:lnSpc>
            </a:pPr>
            <a:r>
              <a:rPr kumimoji="1" lang="en-US" altLang="zh-CN" sz="88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PART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391650" y="358314"/>
            <a:ext cx="855964" cy="855985"/>
          </a:xfrm>
          <a:prstGeom prst="round2DiagRect">
            <a:avLst>
              <a:gd name="adj1" fmla="val 43917"/>
              <a:gd name="adj2" fmla="val 0"/>
            </a:avLst>
          </a:prstGeom>
          <a:gradFill>
            <a:gsLst>
              <a:gs pos="0">
                <a:schemeClr val="accent1">
                  <a:alpha val="7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flipV="1">
            <a:off x="-2341" y="-5273"/>
            <a:ext cx="4600122" cy="1200521"/>
          </a:xfrm>
          <a:custGeom>
            <a:avLst/>
            <a:gdLst>
              <a:gd name="connsiteX0" fmla="*/ 0 w 4600122"/>
              <a:gd name="connsiteY0" fmla="*/ 1200521 h 1200521"/>
              <a:gd name="connsiteX1" fmla="*/ 4600122 w 4600122"/>
              <a:gd name="connsiteY1" fmla="*/ 1200521 h 1200521"/>
              <a:gd name="connsiteX2" fmla="*/ 4600122 w 4600122"/>
              <a:gd name="connsiteY2" fmla="*/ 1065295 h 1200521"/>
              <a:gd name="connsiteX3" fmla="*/ 3610964 w 4600122"/>
              <a:gd name="connsiteY3" fmla="*/ 0 h 1200521"/>
              <a:gd name="connsiteX4" fmla="*/ 0 w 4600122"/>
              <a:gd name="connsiteY4" fmla="*/ 0 h 1200521"/>
            </a:gdLst>
            <a:ahLst/>
            <a:cxnLst/>
            <a:rect l="l" t="t" r="r" b="b"/>
            <a:pathLst>
              <a:path w="4600122" h="1200521">
                <a:moveTo>
                  <a:pt x="0" y="1200521"/>
                </a:moveTo>
                <a:lnTo>
                  <a:pt x="4600122" y="1200521"/>
                </a:lnTo>
                <a:lnTo>
                  <a:pt x="4600122" y="1065295"/>
                </a:lnTo>
                <a:cubicBezTo>
                  <a:pt x="4600122" y="476949"/>
                  <a:pt x="4157261" y="0"/>
                  <a:pt x="3610964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  <a:alpha val="6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93267" y="5455200"/>
            <a:ext cx="5346819" cy="20006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70000">
                <a:schemeClr val="accent1"/>
              </a:gs>
            </a:gsLst>
            <a:lin ang="10800000" scaled="0"/>
          </a:gradFill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93955" y="3398780"/>
            <a:ext cx="5752746" cy="193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五、教学难点总结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874251" y="5464629"/>
            <a:ext cx="2625272" cy="85598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alpha val="5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581326" y="2374482"/>
            <a:ext cx="735126" cy="697785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034081" y="627875"/>
            <a:ext cx="1951763" cy="2957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88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05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flipV="1">
            <a:off x="36195" y="-5715"/>
            <a:ext cx="4561205" cy="1059815"/>
          </a:xfrm>
          <a:custGeom>
            <a:avLst/>
            <a:gdLst>
              <a:gd name="connsiteX0" fmla="*/ 0 w 4600122"/>
              <a:gd name="connsiteY0" fmla="*/ 1200521 h 1200521"/>
              <a:gd name="connsiteX1" fmla="*/ 4600122 w 4600122"/>
              <a:gd name="connsiteY1" fmla="*/ 1200521 h 1200521"/>
              <a:gd name="connsiteX2" fmla="*/ 4600122 w 4600122"/>
              <a:gd name="connsiteY2" fmla="*/ 1065295 h 1200521"/>
              <a:gd name="connsiteX3" fmla="*/ 3610964 w 4600122"/>
              <a:gd name="connsiteY3" fmla="*/ 0 h 1200521"/>
              <a:gd name="connsiteX4" fmla="*/ 0 w 4600122"/>
              <a:gd name="connsiteY4" fmla="*/ 0 h 1200521"/>
            </a:gdLst>
            <a:ahLst/>
            <a:cxnLst/>
            <a:rect l="l" t="t" r="r" b="b"/>
            <a:pathLst>
              <a:path w="4600122" h="1200521">
                <a:moveTo>
                  <a:pt x="0" y="1200521"/>
                </a:moveTo>
                <a:lnTo>
                  <a:pt x="4600122" y="1200521"/>
                </a:lnTo>
                <a:lnTo>
                  <a:pt x="4600122" y="1065295"/>
                </a:lnTo>
                <a:cubicBezTo>
                  <a:pt x="4600122" y="476949"/>
                  <a:pt x="4157261" y="0"/>
                  <a:pt x="3610964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  <a:alpha val="6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947021" y="2444529"/>
            <a:ext cx="11520000" cy="1872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0" y="1940530"/>
            <a:ext cx="6480000" cy="36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448441" y="2706375"/>
            <a:ext cx="4320000" cy="13483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财务操纵手段的识别，如虚增收入、关联交易，以及异常指标解读，如存货周转率骤降。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448443" y="1670530"/>
            <a:ext cx="540000" cy="54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1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410859" y="2706375"/>
            <a:ext cx="4320000" cy="13483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例如，分析企业的应收账款和存货数据，判断是否存在虚增收入或存货积压的情况。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397571" y="1670530"/>
            <a:ext cx="540000" cy="540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2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数据陷阱识别</a:t>
            </a:r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60401" y="1"/>
            <a:ext cx="2429301" cy="6858000"/>
          </a:xfrm>
          <a:custGeom>
            <a:avLst/>
            <a:gdLst>
              <a:gd name="connsiteX0" fmla="*/ 0 w 3171825"/>
              <a:gd name="connsiteY0" fmla="*/ 0 h 6858000"/>
              <a:gd name="connsiteX1" fmla="*/ 3171825 w 3171825"/>
              <a:gd name="connsiteY1" fmla="*/ 0 h 6858000"/>
              <a:gd name="connsiteX2" fmla="*/ 3171825 w 3171825"/>
              <a:gd name="connsiteY2" fmla="*/ 6858000 h 6858000"/>
              <a:gd name="connsiteX3" fmla="*/ 0 w 3171825"/>
              <a:gd name="connsiteY3" fmla="*/ 6858000 h 6858000"/>
              <a:gd name="connsiteX4" fmla="*/ 0 w 3171825"/>
              <a:gd name="connsiteY4" fmla="*/ 0 h 6858000"/>
              <a:gd name="connsiteX5" fmla="*/ 660401 w 3832226"/>
              <a:gd name="connsiteY5" fmla="*/ 1 h 6858001"/>
            </a:gdLst>
            <a:ahLst/>
            <a:cxnLst/>
            <a:rect l="l" t="t" r="r" b="b"/>
            <a:pathLst>
              <a:path w="3171825" h="6858000">
                <a:moveTo>
                  <a:pt x="0" y="0"/>
                </a:moveTo>
                <a:lnTo>
                  <a:pt x="3171825" y="0"/>
                </a:lnTo>
                <a:lnTo>
                  <a:pt x="31718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flipH="1">
            <a:off x="3631841" y="1130300"/>
            <a:ext cx="8560155" cy="736782"/>
          </a:xfrm>
          <a:custGeom>
            <a:avLst/>
            <a:gdLst>
              <a:gd name="connsiteX0" fmla="*/ 0 w 7674589"/>
              <a:gd name="connsiteY0" fmla="*/ 0 h 736782"/>
              <a:gd name="connsiteX1" fmla="*/ 0 w 7674589"/>
              <a:gd name="connsiteY1" fmla="*/ 0 h 736782"/>
              <a:gd name="connsiteX2" fmla="*/ 7674589 w 7674589"/>
              <a:gd name="connsiteY2" fmla="*/ 0 h 736782"/>
              <a:gd name="connsiteX3" fmla="*/ 7674589 w 7674589"/>
              <a:gd name="connsiteY3" fmla="*/ 0 h 736782"/>
              <a:gd name="connsiteX4" fmla="*/ 7674589 w 7674589"/>
              <a:gd name="connsiteY4" fmla="*/ 736782 h 736782"/>
              <a:gd name="connsiteX5" fmla="*/ 7674589 w 7674589"/>
              <a:gd name="connsiteY5" fmla="*/ 736782 h 736782"/>
              <a:gd name="connsiteX6" fmla="*/ 0 w 7674589"/>
              <a:gd name="connsiteY6" fmla="*/ 736782 h 736782"/>
              <a:gd name="connsiteX7" fmla="*/ 0 w 7674589"/>
              <a:gd name="connsiteY7" fmla="*/ 736782 h 736782"/>
              <a:gd name="connsiteX8" fmla="*/ 0 w 7674589"/>
              <a:gd name="connsiteY8" fmla="*/ 0 h 736782"/>
              <a:gd name="connsiteX9" fmla="*/ 4517408 w 12191997"/>
              <a:gd name="connsiteY9" fmla="*/ 1130300 h 1867082"/>
            </a:gdLst>
            <a:ahLst/>
            <a:cxnLst/>
            <a:rect l="l" t="t" r="r" b="b"/>
            <a:pathLst>
              <a:path w="7674589" h="736782">
                <a:moveTo>
                  <a:pt x="0" y="0"/>
                </a:moveTo>
                <a:lnTo>
                  <a:pt x="0" y="0"/>
                </a:lnTo>
                <a:lnTo>
                  <a:pt x="7674589" y="0"/>
                </a:lnTo>
                <a:lnTo>
                  <a:pt x="7674589" y="0"/>
                </a:lnTo>
                <a:lnTo>
                  <a:pt x="7674589" y="736782"/>
                </a:lnTo>
                <a:lnTo>
                  <a:pt x="7674589" y="736782"/>
                </a:lnTo>
                <a:lnTo>
                  <a:pt x="0" y="736782"/>
                </a:lnTo>
                <a:lnTo>
                  <a:pt x="0" y="73678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9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>
            <a:off x="-163774" y="5595433"/>
            <a:ext cx="2429301" cy="675564"/>
          </a:xfrm>
          <a:custGeom>
            <a:avLst/>
            <a:gdLst>
              <a:gd name="connsiteX0" fmla="*/ 0 w 2429301"/>
              <a:gd name="connsiteY0" fmla="*/ 0 h 675564"/>
              <a:gd name="connsiteX1" fmla="*/ 0 w 2429301"/>
              <a:gd name="connsiteY1" fmla="*/ 0 h 675564"/>
              <a:gd name="connsiteX2" fmla="*/ 2429301 w 2429301"/>
              <a:gd name="connsiteY2" fmla="*/ 0 h 675564"/>
              <a:gd name="connsiteX3" fmla="*/ 2429301 w 2429301"/>
              <a:gd name="connsiteY3" fmla="*/ 0 h 675564"/>
              <a:gd name="connsiteX4" fmla="*/ 2429301 w 2429301"/>
              <a:gd name="connsiteY4" fmla="*/ 675564 h 675564"/>
              <a:gd name="connsiteX5" fmla="*/ 2429301 w 2429301"/>
              <a:gd name="connsiteY5" fmla="*/ 675564 h 675564"/>
              <a:gd name="connsiteX6" fmla="*/ 0 w 2429301"/>
              <a:gd name="connsiteY6" fmla="*/ 675564 h 675564"/>
              <a:gd name="connsiteX7" fmla="*/ 0 w 2429301"/>
              <a:gd name="connsiteY7" fmla="*/ 675564 h 675564"/>
              <a:gd name="connsiteX8" fmla="*/ 0 w 2429301"/>
              <a:gd name="connsiteY8" fmla="*/ 0 h 675564"/>
              <a:gd name="connsiteX9" fmla="*/ 0 w 2429301"/>
              <a:gd name="connsiteY9" fmla="*/ 5595433 h 6270997"/>
            </a:gdLst>
            <a:ahLst/>
            <a:cxnLst/>
            <a:rect l="l" t="t" r="r" b="b"/>
            <a:pathLst>
              <a:path w="2429301" h="675564">
                <a:moveTo>
                  <a:pt x="0" y="0"/>
                </a:moveTo>
                <a:lnTo>
                  <a:pt x="0" y="0"/>
                </a:lnTo>
                <a:lnTo>
                  <a:pt x="2429301" y="0"/>
                </a:lnTo>
                <a:lnTo>
                  <a:pt x="2429301" y="0"/>
                </a:lnTo>
                <a:lnTo>
                  <a:pt x="2429301" y="675564"/>
                </a:lnTo>
                <a:lnTo>
                  <a:pt x="2429301" y="675564"/>
                </a:lnTo>
                <a:lnTo>
                  <a:pt x="0" y="675564"/>
                </a:lnTo>
                <a:lnTo>
                  <a:pt x="0" y="67556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3464805" y="1206829"/>
            <a:ext cx="5774353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目录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475122" y="1400837"/>
            <a:ext cx="4751338" cy="3051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800">
                <a:ln w="12700">
                  <a:solidFill>
                    <a:srgbClr val="000000">
                      <a:alpha val="100000"/>
                    </a:srgbClr>
                  </a:solidFill>
                </a:ln>
                <a:solidFill>
                  <a:srgbClr val="622D08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CONTENTS</a:t>
            </a:r>
            <a:endParaRPr kumimoji="1" lang="zh-CN" altLang="en-US"/>
          </a:p>
        </p:txBody>
      </p:sp>
      <p:sp>
        <p:nvSpPr>
          <p:cNvPr id="8" name="标题 1"/>
          <p:cNvSpPr txBox="1"/>
          <p:nvPr>
            <p:custDataLst>
              <p:tags r:id="rId1"/>
            </p:custDataLst>
          </p:nvPr>
        </p:nvSpPr>
        <p:spPr>
          <a:xfrm>
            <a:off x="4162774" y="4976912"/>
            <a:ext cx="3564550" cy="1011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三、财务报表分析的方法</a:t>
            </a:r>
            <a:endParaRPr kumimoji="1" lang="zh-CN" altLang="en-US"/>
          </a:p>
        </p:txBody>
      </p:sp>
      <p:sp>
        <p:nvSpPr>
          <p:cNvPr id="9" name="标题 1"/>
          <p:cNvSpPr txBox="1"/>
          <p:nvPr>
            <p:custDataLst>
              <p:tags r:id="rId2"/>
            </p:custDataLst>
          </p:nvPr>
        </p:nvSpPr>
        <p:spPr>
          <a:xfrm>
            <a:off x="3103808" y="4943285"/>
            <a:ext cx="1094704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3200">
                <a:ln w="12700">
                  <a:solidFill>
                    <a:srgbClr val="FF7619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10" name="标题 1"/>
          <p:cNvSpPr txBox="1"/>
          <p:nvPr>
            <p:custDataLst>
              <p:tags r:id="rId3"/>
            </p:custDataLst>
          </p:nvPr>
        </p:nvSpPr>
        <p:spPr>
          <a:xfrm>
            <a:off x="3103808" y="2664702"/>
            <a:ext cx="1043188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3200">
                <a:ln w="12700">
                  <a:solidFill>
                    <a:srgbClr val="FF7619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11" name="标题 1"/>
          <p:cNvSpPr txBox="1"/>
          <p:nvPr>
            <p:custDataLst>
              <p:tags r:id="rId4"/>
            </p:custDataLst>
          </p:nvPr>
        </p:nvSpPr>
        <p:spPr>
          <a:xfrm>
            <a:off x="4162774" y="2676864"/>
            <a:ext cx="3564550" cy="1011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一、财务报表分析的主体、目的及意义</a:t>
            </a:r>
            <a:endParaRPr kumimoji="1" lang="zh-CN" altLang="en-US"/>
          </a:p>
        </p:txBody>
      </p:sp>
      <p:sp>
        <p:nvSpPr>
          <p:cNvPr id="12" name="标题 1"/>
          <p:cNvSpPr txBox="1"/>
          <p:nvPr>
            <p:custDataLst>
              <p:tags r:id="rId5"/>
            </p:custDataLst>
          </p:nvPr>
        </p:nvSpPr>
        <p:spPr>
          <a:xfrm>
            <a:off x="4162774" y="3826888"/>
            <a:ext cx="3564550" cy="1011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二、财务报表分析的内容、原则与步骤</a:t>
            </a:r>
            <a:endParaRPr kumimoji="1" lang="zh-CN" altLang="en-US"/>
          </a:p>
        </p:txBody>
      </p:sp>
      <p:sp>
        <p:nvSpPr>
          <p:cNvPr id="13" name="标题 1"/>
          <p:cNvSpPr txBox="1"/>
          <p:nvPr>
            <p:custDataLst>
              <p:tags r:id="rId6"/>
            </p:custDataLst>
          </p:nvPr>
        </p:nvSpPr>
        <p:spPr>
          <a:xfrm>
            <a:off x="3103808" y="3803994"/>
            <a:ext cx="1094704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3200">
                <a:ln w="12700">
                  <a:solidFill>
                    <a:srgbClr val="FF7619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14" name="标题 1"/>
          <p:cNvSpPr txBox="1"/>
          <p:nvPr>
            <p:custDataLst>
              <p:tags r:id="rId7"/>
            </p:custDataLst>
          </p:nvPr>
        </p:nvSpPr>
        <p:spPr>
          <a:xfrm>
            <a:off x="7392471" y="2664702"/>
            <a:ext cx="1094704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3200">
                <a:ln w="12700">
                  <a:solidFill>
                    <a:srgbClr val="FF7619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04</a:t>
            </a:r>
            <a:endParaRPr kumimoji="1" lang="zh-CN" altLang="en-US"/>
          </a:p>
        </p:txBody>
      </p:sp>
      <p:sp>
        <p:nvSpPr>
          <p:cNvPr id="15" name="标题 1"/>
          <p:cNvSpPr txBox="1"/>
          <p:nvPr>
            <p:custDataLst>
              <p:tags r:id="rId8"/>
            </p:custDataLst>
          </p:nvPr>
        </p:nvSpPr>
        <p:spPr>
          <a:xfrm>
            <a:off x="8451437" y="2676864"/>
            <a:ext cx="3080162" cy="1011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四、财务报表分析的信息资料收集</a:t>
            </a:r>
            <a:endParaRPr kumimoji="1" lang="zh-CN" altLang="en-US"/>
          </a:p>
        </p:txBody>
      </p:sp>
      <p:sp>
        <p:nvSpPr>
          <p:cNvPr id="16" name="标题 1"/>
          <p:cNvSpPr txBox="1"/>
          <p:nvPr>
            <p:custDataLst>
              <p:tags r:id="rId9"/>
            </p:custDataLst>
          </p:nvPr>
        </p:nvSpPr>
        <p:spPr>
          <a:xfrm>
            <a:off x="8451437" y="3826888"/>
            <a:ext cx="3080162" cy="1011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L" panose="00020600040101010101" charset="-122"/>
                <a:ea typeface="OPPOSans L" panose="00020600040101010101" charset="-122"/>
                <a:cs typeface="OPPOSans L" panose="00020600040101010101" charset="-122"/>
              </a:rPr>
              <a:t>五、教学难点总结</a:t>
            </a:r>
            <a:endParaRPr kumimoji="1" lang="zh-CN" altLang="en-US"/>
          </a:p>
        </p:txBody>
      </p:sp>
      <p:sp>
        <p:nvSpPr>
          <p:cNvPr id="17" name="标题 1"/>
          <p:cNvSpPr txBox="1"/>
          <p:nvPr>
            <p:custDataLst>
              <p:tags r:id="rId10"/>
            </p:custDataLst>
          </p:nvPr>
        </p:nvSpPr>
        <p:spPr>
          <a:xfrm>
            <a:off x="7392471" y="3803994"/>
            <a:ext cx="1094704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3200">
                <a:ln w="12700">
                  <a:solidFill>
                    <a:srgbClr val="FF7619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05</a:t>
            </a:r>
            <a:endParaRPr kumimoji="1" lang="zh-CN" altLang="en-US"/>
          </a:p>
        </p:txBody>
      </p:sp>
      <p:sp>
        <p:nvSpPr>
          <p:cNvPr id="19" name="标题 1"/>
          <p:cNvSpPr txBox="1"/>
          <p:nvPr>
            <p:custDataLst>
              <p:tags r:id="rId11"/>
            </p:custDataLst>
          </p:nvPr>
        </p:nvSpPr>
        <p:spPr>
          <a:xfrm>
            <a:off x="7392471" y="4943285"/>
            <a:ext cx="1094704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568617" y="3404717"/>
            <a:ext cx="3240000" cy="164637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从单一指标分析到企业全面评价的跃迁，如杜邦分析法的综合应用。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8164600" y="3404717"/>
            <a:ext cx="3240000" cy="164637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例如，通过杜邦分析法，综合评估企业的盈利能力、资产周转能力和财务杠杆能力。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V="1">
            <a:off x="761263" y="3288124"/>
            <a:ext cx="1646374" cy="1646374"/>
          </a:xfrm>
          <a:custGeom>
            <a:avLst/>
            <a:gdLst>
              <a:gd name="T0" fmla="*/ 283 w 566"/>
              <a:gd name="T1" fmla="*/ 566 h 566"/>
              <a:gd name="T2" fmla="*/ 0 w 566"/>
              <a:gd name="T3" fmla="*/ 383 h 566"/>
              <a:gd name="T4" fmla="*/ 97 w 566"/>
              <a:gd name="T5" fmla="*/ 136 h 566"/>
              <a:gd name="T6" fmla="*/ 283 w 566"/>
              <a:gd name="T7" fmla="*/ 0 h 566"/>
              <a:gd name="T8" fmla="*/ 469 w 566"/>
              <a:gd name="T9" fmla="*/ 136 h 566"/>
              <a:gd name="T10" fmla="*/ 566 w 566"/>
              <a:gd name="T11" fmla="*/ 383 h 566"/>
              <a:gd name="T12" fmla="*/ 283 w 566"/>
              <a:gd name="T13" fmla="*/ 566 h 566"/>
            </a:gdLst>
            <a:ahLst/>
            <a:cxnLst/>
            <a:rect l="0" t="0" r="r" b="b"/>
            <a:pathLst>
              <a:path w="566" h="566">
                <a:moveTo>
                  <a:pt x="283" y="566"/>
                </a:moveTo>
                <a:cubicBezTo>
                  <a:pt x="93" y="566"/>
                  <a:pt x="0" y="506"/>
                  <a:pt x="0" y="383"/>
                </a:cubicBezTo>
                <a:cubicBezTo>
                  <a:pt x="0" y="314"/>
                  <a:pt x="37" y="219"/>
                  <a:pt x="97" y="136"/>
                </a:cubicBezTo>
                <a:cubicBezTo>
                  <a:pt x="158" y="51"/>
                  <a:pt x="228" y="0"/>
                  <a:pt x="283" y="0"/>
                </a:cubicBezTo>
                <a:cubicBezTo>
                  <a:pt x="338" y="0"/>
                  <a:pt x="408" y="51"/>
                  <a:pt x="469" y="136"/>
                </a:cubicBezTo>
                <a:cubicBezTo>
                  <a:pt x="529" y="219"/>
                  <a:pt x="566" y="314"/>
                  <a:pt x="566" y="383"/>
                </a:cubicBezTo>
                <a:cubicBezTo>
                  <a:pt x="566" y="506"/>
                  <a:pt x="473" y="566"/>
                  <a:pt x="283" y="566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293446" y="3652537"/>
            <a:ext cx="630111" cy="682563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387087" y="3288124"/>
            <a:ext cx="1646374" cy="1646374"/>
          </a:xfrm>
          <a:custGeom>
            <a:avLst/>
            <a:gdLst>
              <a:gd name="T0" fmla="*/ 283 w 566"/>
              <a:gd name="T1" fmla="*/ 566 h 566"/>
              <a:gd name="T2" fmla="*/ 0 w 566"/>
              <a:gd name="T3" fmla="*/ 383 h 566"/>
              <a:gd name="T4" fmla="*/ 97 w 566"/>
              <a:gd name="T5" fmla="*/ 136 h 566"/>
              <a:gd name="T6" fmla="*/ 283 w 566"/>
              <a:gd name="T7" fmla="*/ 0 h 566"/>
              <a:gd name="T8" fmla="*/ 469 w 566"/>
              <a:gd name="T9" fmla="*/ 136 h 566"/>
              <a:gd name="T10" fmla="*/ 566 w 566"/>
              <a:gd name="T11" fmla="*/ 383 h 566"/>
              <a:gd name="T12" fmla="*/ 283 w 566"/>
              <a:gd name="T13" fmla="*/ 566 h 566"/>
            </a:gdLst>
            <a:ahLst/>
            <a:cxnLst/>
            <a:rect l="0" t="0" r="r" b="b"/>
            <a:pathLst>
              <a:path w="566" h="566">
                <a:moveTo>
                  <a:pt x="283" y="566"/>
                </a:moveTo>
                <a:cubicBezTo>
                  <a:pt x="93" y="566"/>
                  <a:pt x="0" y="506"/>
                  <a:pt x="0" y="383"/>
                </a:cubicBezTo>
                <a:cubicBezTo>
                  <a:pt x="0" y="314"/>
                  <a:pt x="37" y="219"/>
                  <a:pt x="97" y="136"/>
                </a:cubicBezTo>
                <a:cubicBezTo>
                  <a:pt x="158" y="51"/>
                  <a:pt x="228" y="0"/>
                  <a:pt x="283" y="0"/>
                </a:cubicBezTo>
                <a:cubicBezTo>
                  <a:pt x="338" y="0"/>
                  <a:pt x="408" y="51"/>
                  <a:pt x="469" y="136"/>
                </a:cubicBezTo>
                <a:cubicBezTo>
                  <a:pt x="529" y="219"/>
                  <a:pt x="566" y="314"/>
                  <a:pt x="566" y="383"/>
                </a:cubicBezTo>
                <a:cubicBezTo>
                  <a:pt x="566" y="506"/>
                  <a:pt x="473" y="566"/>
                  <a:pt x="283" y="56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883058" y="3808077"/>
            <a:ext cx="682563" cy="643331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综合思维培养</a:t>
            </a:r>
            <a:endParaRPr kumimoji="1"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思政融合</a:t>
            </a:r>
            <a:endParaRPr kumimoji="1"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610" y="1557020"/>
            <a:ext cx="9879965" cy="40195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t="4617" r="255" b="14685"/>
          <a:stretch>
            <a:fillRect/>
          </a:stretch>
        </p:blipFill>
        <p:spPr>
          <a:xfrm>
            <a:off x="7041770" y="786306"/>
            <a:ext cx="5152571" cy="5534308"/>
          </a:xfrm>
          <a:custGeom>
            <a:avLst/>
            <a:gdLst>
              <a:gd name="connsiteX0" fmla="*/ 2033308 w 5152571"/>
              <a:gd name="connsiteY0" fmla="*/ 0 h 5534308"/>
              <a:gd name="connsiteX1" fmla="*/ 5152571 w 5152571"/>
              <a:gd name="connsiteY1" fmla="*/ 0 h 5534308"/>
              <a:gd name="connsiteX2" fmla="*/ 5152571 w 5152571"/>
              <a:gd name="connsiteY2" fmla="*/ 3306723 h 5534308"/>
              <a:gd name="connsiteX3" fmla="*/ 5152571 w 5152571"/>
              <a:gd name="connsiteY3" fmla="*/ 3500999 h 5534308"/>
              <a:gd name="connsiteX4" fmla="*/ 5152571 w 5152571"/>
              <a:gd name="connsiteY4" fmla="*/ 5534308 h 5534308"/>
              <a:gd name="connsiteX5" fmla="*/ 1422400 w 5152571"/>
              <a:gd name="connsiteY5" fmla="*/ 5534308 h 5534308"/>
              <a:gd name="connsiteX6" fmla="*/ 1422400 w 5152571"/>
              <a:gd name="connsiteY6" fmla="*/ 5534307 h 5534308"/>
              <a:gd name="connsiteX7" fmla="*/ 0 w 5152571"/>
              <a:gd name="connsiteY7" fmla="*/ 5534307 h 5534308"/>
              <a:gd name="connsiteX8" fmla="*/ 0 w 5152571"/>
              <a:gd name="connsiteY8" fmla="*/ 2033308 h 5534308"/>
              <a:gd name="connsiteX9" fmla="*/ 2033308 w 5152571"/>
              <a:gd name="connsiteY9" fmla="*/ 0 h 5534308"/>
            </a:gdLst>
            <a:ahLst/>
            <a:cxnLst/>
            <a:rect l="l" t="t" r="r" b="b"/>
            <a:pathLst>
              <a:path w="5152571" h="5534308">
                <a:moveTo>
                  <a:pt x="2033308" y="0"/>
                </a:moveTo>
                <a:lnTo>
                  <a:pt x="5152571" y="0"/>
                </a:lnTo>
                <a:lnTo>
                  <a:pt x="5152571" y="3306723"/>
                </a:lnTo>
                <a:lnTo>
                  <a:pt x="5152571" y="3500999"/>
                </a:lnTo>
                <a:lnTo>
                  <a:pt x="5152571" y="5534308"/>
                </a:lnTo>
                <a:lnTo>
                  <a:pt x="1422400" y="5534308"/>
                </a:lnTo>
                <a:lnTo>
                  <a:pt x="1422400" y="5534307"/>
                </a:lnTo>
                <a:lnTo>
                  <a:pt x="0" y="5534307"/>
                </a:lnTo>
                <a:lnTo>
                  <a:pt x="0" y="2033308"/>
                </a:lnTo>
                <a:cubicBezTo>
                  <a:pt x="0" y="910343"/>
                  <a:pt x="910343" y="0"/>
                  <a:pt x="203330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-96520" y="12446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75813 h 6858000"/>
              <a:gd name="connsiteX3" fmla="*/ 9093193 w 12192000"/>
              <a:gd name="connsiteY3" fmla="*/ 775813 h 6858000"/>
              <a:gd name="connsiteX4" fmla="*/ 7039430 w 12192000"/>
              <a:gd name="connsiteY4" fmla="*/ 2829576 h 6858000"/>
              <a:gd name="connsiteX5" fmla="*/ 7039430 w 12192000"/>
              <a:gd name="connsiteY5" fmla="*/ 3933371 h 6858000"/>
              <a:gd name="connsiteX6" fmla="*/ 7027256 w 12192000"/>
              <a:gd name="connsiteY6" fmla="*/ 3933371 h 6858000"/>
              <a:gd name="connsiteX7" fmla="*/ 7027256 w 12192000"/>
              <a:gd name="connsiteY7" fmla="*/ 6320614 h 6858000"/>
              <a:gd name="connsiteX8" fmla="*/ 12192000 w 12192000"/>
              <a:gd name="connsiteY8" fmla="*/ 6320614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75813"/>
                </a:lnTo>
                <a:lnTo>
                  <a:pt x="9093193" y="775813"/>
                </a:lnTo>
                <a:cubicBezTo>
                  <a:pt x="7958931" y="775813"/>
                  <a:pt x="7039430" y="1695314"/>
                  <a:pt x="7039430" y="2829576"/>
                </a:cubicBezTo>
                <a:lnTo>
                  <a:pt x="7039430" y="3933371"/>
                </a:lnTo>
                <a:lnTo>
                  <a:pt x="7027256" y="3933371"/>
                </a:lnTo>
                <a:lnTo>
                  <a:pt x="7027256" y="6320614"/>
                </a:lnTo>
                <a:lnTo>
                  <a:pt x="12192000" y="632061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blurRad="139700" dist="101600" dir="2700000" algn="tl" rotWithShape="0">
              <a:schemeClr val="accent1">
                <a:lumMod val="50000"/>
                <a:alpha val="6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293757" y="3801830"/>
            <a:ext cx="1491343" cy="1554544"/>
          </a:xfrm>
          <a:prstGeom prst="round2DiagRect">
            <a:avLst>
              <a:gd name="adj1" fmla="val 43917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9391650" y="358314"/>
            <a:ext cx="855964" cy="855985"/>
          </a:xfrm>
          <a:prstGeom prst="round2DiagRect">
            <a:avLst>
              <a:gd name="adj1" fmla="val 43917"/>
              <a:gd name="adj2" fmla="val 0"/>
            </a:avLst>
          </a:prstGeom>
          <a:gradFill>
            <a:gsLst>
              <a:gs pos="0">
                <a:schemeClr val="accent1">
                  <a:alpha val="7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V="1">
            <a:off x="-2341" y="-5273"/>
            <a:ext cx="4600122" cy="1200521"/>
          </a:xfrm>
          <a:custGeom>
            <a:avLst/>
            <a:gdLst>
              <a:gd name="connsiteX0" fmla="*/ 0 w 4600122"/>
              <a:gd name="connsiteY0" fmla="*/ 1200521 h 1200521"/>
              <a:gd name="connsiteX1" fmla="*/ 4600122 w 4600122"/>
              <a:gd name="connsiteY1" fmla="*/ 1200521 h 1200521"/>
              <a:gd name="connsiteX2" fmla="*/ 4600122 w 4600122"/>
              <a:gd name="connsiteY2" fmla="*/ 1065295 h 1200521"/>
              <a:gd name="connsiteX3" fmla="*/ 3610964 w 4600122"/>
              <a:gd name="connsiteY3" fmla="*/ 0 h 1200521"/>
              <a:gd name="connsiteX4" fmla="*/ 0 w 4600122"/>
              <a:gd name="connsiteY4" fmla="*/ 0 h 1200521"/>
            </a:gdLst>
            <a:ahLst/>
            <a:cxnLst/>
            <a:rect l="l" t="t" r="r" b="b"/>
            <a:pathLst>
              <a:path w="4600122" h="1200521">
                <a:moveTo>
                  <a:pt x="0" y="1200521"/>
                </a:moveTo>
                <a:lnTo>
                  <a:pt x="4600122" y="1200521"/>
                </a:lnTo>
                <a:lnTo>
                  <a:pt x="4600122" y="1065295"/>
                </a:lnTo>
                <a:cubicBezTo>
                  <a:pt x="4600122" y="476949"/>
                  <a:pt x="4157261" y="0"/>
                  <a:pt x="3610964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  <a:alpha val="6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31383" y="4396854"/>
            <a:ext cx="5346819" cy="14845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70000">
                <a:schemeClr val="accent1"/>
              </a:gs>
            </a:gsLst>
            <a:lin ang="10800000" scaled="0"/>
          </a:gradFill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9874251" y="5464629"/>
            <a:ext cx="2625272" cy="85598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alpha val="5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611446" y="4133850"/>
            <a:ext cx="876034" cy="831535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>
            <p:custDataLst>
              <p:tags r:id="rId2"/>
            </p:custDataLst>
          </p:nvPr>
        </p:nvSpPr>
        <p:spPr>
          <a:xfrm>
            <a:off x="4710778" y="5188102"/>
            <a:ext cx="742969" cy="2619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17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2025.2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335544" y="2275739"/>
            <a:ext cx="5913535" cy="20099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5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谢谢大家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flipV="1">
            <a:off x="36195" y="-5715"/>
            <a:ext cx="4561205" cy="1059815"/>
          </a:xfrm>
          <a:custGeom>
            <a:avLst/>
            <a:gdLst>
              <a:gd name="connsiteX0" fmla="*/ 0 w 4600122"/>
              <a:gd name="connsiteY0" fmla="*/ 1200521 h 1200521"/>
              <a:gd name="connsiteX1" fmla="*/ 4600122 w 4600122"/>
              <a:gd name="connsiteY1" fmla="*/ 1200521 h 1200521"/>
              <a:gd name="connsiteX2" fmla="*/ 4600122 w 4600122"/>
              <a:gd name="connsiteY2" fmla="*/ 1065295 h 1200521"/>
              <a:gd name="connsiteX3" fmla="*/ 3610964 w 4600122"/>
              <a:gd name="connsiteY3" fmla="*/ 0 h 1200521"/>
              <a:gd name="connsiteX4" fmla="*/ 0 w 4600122"/>
              <a:gd name="connsiteY4" fmla="*/ 0 h 1200521"/>
            </a:gdLst>
            <a:ahLst/>
            <a:cxnLst/>
            <a:rect l="l" t="t" r="r" b="b"/>
            <a:pathLst>
              <a:path w="4600122" h="1200521">
                <a:moveTo>
                  <a:pt x="0" y="1200521"/>
                </a:moveTo>
                <a:lnTo>
                  <a:pt x="4600122" y="1200521"/>
                </a:lnTo>
                <a:lnTo>
                  <a:pt x="4600122" y="1065295"/>
                </a:lnTo>
                <a:cubicBezTo>
                  <a:pt x="4600122" y="476949"/>
                  <a:pt x="4157261" y="0"/>
                  <a:pt x="3610964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  <a:alpha val="6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t="4617" r="255" b="14685"/>
          <a:stretch>
            <a:fillRect/>
          </a:stretch>
        </p:blipFill>
        <p:spPr>
          <a:xfrm>
            <a:off x="7041770" y="786306"/>
            <a:ext cx="5152571" cy="5534308"/>
          </a:xfrm>
          <a:custGeom>
            <a:avLst/>
            <a:gdLst>
              <a:gd name="connsiteX0" fmla="*/ 2033308 w 5152571"/>
              <a:gd name="connsiteY0" fmla="*/ 0 h 5534308"/>
              <a:gd name="connsiteX1" fmla="*/ 5152571 w 5152571"/>
              <a:gd name="connsiteY1" fmla="*/ 0 h 5534308"/>
              <a:gd name="connsiteX2" fmla="*/ 5152571 w 5152571"/>
              <a:gd name="connsiteY2" fmla="*/ 3306723 h 5534308"/>
              <a:gd name="connsiteX3" fmla="*/ 5152571 w 5152571"/>
              <a:gd name="connsiteY3" fmla="*/ 3500999 h 5534308"/>
              <a:gd name="connsiteX4" fmla="*/ 5152571 w 5152571"/>
              <a:gd name="connsiteY4" fmla="*/ 5534308 h 5534308"/>
              <a:gd name="connsiteX5" fmla="*/ 1422400 w 5152571"/>
              <a:gd name="connsiteY5" fmla="*/ 5534308 h 5534308"/>
              <a:gd name="connsiteX6" fmla="*/ 1422400 w 5152571"/>
              <a:gd name="connsiteY6" fmla="*/ 5534307 h 5534308"/>
              <a:gd name="connsiteX7" fmla="*/ 0 w 5152571"/>
              <a:gd name="connsiteY7" fmla="*/ 5534307 h 5534308"/>
              <a:gd name="connsiteX8" fmla="*/ 0 w 5152571"/>
              <a:gd name="connsiteY8" fmla="*/ 2033308 h 5534308"/>
              <a:gd name="connsiteX9" fmla="*/ 2033308 w 5152571"/>
              <a:gd name="connsiteY9" fmla="*/ 0 h 5534308"/>
            </a:gdLst>
            <a:ahLst/>
            <a:cxnLst/>
            <a:rect l="l" t="t" r="r" b="b"/>
            <a:pathLst>
              <a:path w="5152571" h="5534308">
                <a:moveTo>
                  <a:pt x="2033308" y="0"/>
                </a:moveTo>
                <a:lnTo>
                  <a:pt x="5152571" y="0"/>
                </a:lnTo>
                <a:lnTo>
                  <a:pt x="5152571" y="3306723"/>
                </a:lnTo>
                <a:lnTo>
                  <a:pt x="5152571" y="3500999"/>
                </a:lnTo>
                <a:lnTo>
                  <a:pt x="5152571" y="5534308"/>
                </a:lnTo>
                <a:lnTo>
                  <a:pt x="1422400" y="5534308"/>
                </a:lnTo>
                <a:lnTo>
                  <a:pt x="1422400" y="5534307"/>
                </a:lnTo>
                <a:lnTo>
                  <a:pt x="0" y="5534307"/>
                </a:lnTo>
                <a:lnTo>
                  <a:pt x="0" y="2033308"/>
                </a:lnTo>
                <a:cubicBezTo>
                  <a:pt x="0" y="910343"/>
                  <a:pt x="910343" y="0"/>
                  <a:pt x="203330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75813 h 6858000"/>
              <a:gd name="connsiteX3" fmla="*/ 9093193 w 12192000"/>
              <a:gd name="connsiteY3" fmla="*/ 775813 h 6858000"/>
              <a:gd name="connsiteX4" fmla="*/ 7039430 w 12192000"/>
              <a:gd name="connsiteY4" fmla="*/ 2829576 h 6858000"/>
              <a:gd name="connsiteX5" fmla="*/ 7039430 w 12192000"/>
              <a:gd name="connsiteY5" fmla="*/ 3933371 h 6858000"/>
              <a:gd name="connsiteX6" fmla="*/ 7027256 w 12192000"/>
              <a:gd name="connsiteY6" fmla="*/ 3933371 h 6858000"/>
              <a:gd name="connsiteX7" fmla="*/ 7027256 w 12192000"/>
              <a:gd name="connsiteY7" fmla="*/ 6320614 h 6858000"/>
              <a:gd name="connsiteX8" fmla="*/ 12192000 w 12192000"/>
              <a:gd name="connsiteY8" fmla="*/ 6320614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75813"/>
                </a:lnTo>
                <a:lnTo>
                  <a:pt x="9093193" y="775813"/>
                </a:lnTo>
                <a:cubicBezTo>
                  <a:pt x="7958931" y="775813"/>
                  <a:pt x="7039430" y="1695314"/>
                  <a:pt x="7039430" y="2829576"/>
                </a:cubicBezTo>
                <a:lnTo>
                  <a:pt x="7039430" y="3933371"/>
                </a:lnTo>
                <a:lnTo>
                  <a:pt x="7027256" y="3933371"/>
                </a:lnTo>
                <a:lnTo>
                  <a:pt x="7027256" y="6320614"/>
                </a:lnTo>
                <a:lnTo>
                  <a:pt x="12192000" y="632061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blurRad="139700" dist="101600" dir="2700000" algn="tl" rotWithShape="0">
              <a:schemeClr val="accent1">
                <a:lumMod val="50000"/>
                <a:alpha val="6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351326" y="2139706"/>
            <a:ext cx="1163775" cy="1213093"/>
          </a:xfrm>
          <a:prstGeom prst="round2DiagRect">
            <a:avLst>
              <a:gd name="adj1" fmla="val 36561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63755" y="2132676"/>
            <a:ext cx="3352065" cy="1446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>
              <a:lnSpc>
                <a:spcPct val="110000"/>
              </a:lnSpc>
            </a:pPr>
            <a:r>
              <a:rPr kumimoji="1" lang="en-US" altLang="zh-CN" sz="88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PART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391650" y="358314"/>
            <a:ext cx="855964" cy="855985"/>
          </a:xfrm>
          <a:prstGeom prst="round2DiagRect">
            <a:avLst>
              <a:gd name="adj1" fmla="val 43917"/>
              <a:gd name="adj2" fmla="val 0"/>
            </a:avLst>
          </a:prstGeom>
          <a:gradFill>
            <a:gsLst>
              <a:gs pos="0">
                <a:schemeClr val="accent1">
                  <a:alpha val="7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flipV="1">
            <a:off x="-2341" y="-5273"/>
            <a:ext cx="4600122" cy="1200521"/>
          </a:xfrm>
          <a:custGeom>
            <a:avLst/>
            <a:gdLst>
              <a:gd name="connsiteX0" fmla="*/ 0 w 4600122"/>
              <a:gd name="connsiteY0" fmla="*/ 1200521 h 1200521"/>
              <a:gd name="connsiteX1" fmla="*/ 4600122 w 4600122"/>
              <a:gd name="connsiteY1" fmla="*/ 1200521 h 1200521"/>
              <a:gd name="connsiteX2" fmla="*/ 4600122 w 4600122"/>
              <a:gd name="connsiteY2" fmla="*/ 1065295 h 1200521"/>
              <a:gd name="connsiteX3" fmla="*/ 3610964 w 4600122"/>
              <a:gd name="connsiteY3" fmla="*/ 0 h 1200521"/>
              <a:gd name="connsiteX4" fmla="*/ 0 w 4600122"/>
              <a:gd name="connsiteY4" fmla="*/ 0 h 1200521"/>
            </a:gdLst>
            <a:ahLst/>
            <a:cxnLst/>
            <a:rect l="l" t="t" r="r" b="b"/>
            <a:pathLst>
              <a:path w="4600122" h="1200521">
                <a:moveTo>
                  <a:pt x="0" y="1200521"/>
                </a:moveTo>
                <a:lnTo>
                  <a:pt x="4600122" y="1200521"/>
                </a:lnTo>
                <a:lnTo>
                  <a:pt x="4600122" y="1065295"/>
                </a:lnTo>
                <a:cubicBezTo>
                  <a:pt x="4600122" y="476949"/>
                  <a:pt x="4157261" y="0"/>
                  <a:pt x="3610964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  <a:alpha val="6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93267" y="5455200"/>
            <a:ext cx="5346819" cy="20006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70000">
                <a:schemeClr val="accent1"/>
              </a:gs>
            </a:gsLst>
            <a:lin ang="10800000" scaled="0"/>
          </a:gradFill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93955" y="3398780"/>
            <a:ext cx="5752746" cy="193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一、财务报表分析的主体、目的及意义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874251" y="5464629"/>
            <a:ext cx="2625272" cy="85598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alpha val="5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581326" y="2374482"/>
            <a:ext cx="735126" cy="697785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034081" y="627875"/>
            <a:ext cx="1951763" cy="2957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88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01</a:t>
            </a:r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6200000">
            <a:off x="1760284" y="4040819"/>
            <a:ext cx="1040588" cy="2202113"/>
          </a:xfrm>
          <a:custGeom>
            <a:avLst/>
            <a:gdLst>
              <a:gd name="connsiteX0" fmla="*/ 1040588 w 1040588"/>
              <a:gd name="connsiteY0" fmla="*/ 0 h 2202113"/>
              <a:gd name="connsiteX1" fmla="*/ 1040588 w 1040588"/>
              <a:gd name="connsiteY1" fmla="*/ 2202113 h 2202113"/>
              <a:gd name="connsiteX2" fmla="*/ 546372 w 1040588"/>
              <a:gd name="connsiteY2" fmla="*/ 2202113 h 2202113"/>
              <a:gd name="connsiteX3" fmla="*/ 546372 w 1040588"/>
              <a:gd name="connsiteY3" fmla="*/ 2202112 h 2202113"/>
              <a:gd name="connsiteX4" fmla="*/ 0 w 1040588"/>
              <a:gd name="connsiteY4" fmla="*/ 2193648 h 2202113"/>
              <a:gd name="connsiteX5" fmla="*/ 33867 w 1040588"/>
              <a:gd name="connsiteY5" fmla="*/ 1723121 h 2202113"/>
              <a:gd name="connsiteX6" fmla="*/ 546372 w 1040588"/>
              <a:gd name="connsiteY6" fmla="*/ 1731585 h 2202113"/>
              <a:gd name="connsiteX7" fmla="*/ 546372 w 1040588"/>
              <a:gd name="connsiteY7" fmla="*/ 0 h 2202113"/>
              <a:gd name="connsiteX8" fmla="*/ 1040588 w 1040588"/>
              <a:gd name="connsiteY8" fmla="*/ 0 h 2202113"/>
            </a:gdLst>
            <a:ahLst/>
            <a:cxnLst/>
            <a:rect l="l" t="t" r="r" b="b"/>
            <a:pathLst>
              <a:path w="1040588" h="2202113">
                <a:moveTo>
                  <a:pt x="1040588" y="0"/>
                </a:moveTo>
                <a:lnTo>
                  <a:pt x="1040588" y="2202113"/>
                </a:lnTo>
                <a:lnTo>
                  <a:pt x="546372" y="2202113"/>
                </a:lnTo>
                <a:lnTo>
                  <a:pt x="546372" y="2202112"/>
                </a:lnTo>
                <a:lnTo>
                  <a:pt x="0" y="2193648"/>
                </a:lnTo>
                <a:lnTo>
                  <a:pt x="33867" y="1723121"/>
                </a:lnTo>
                <a:lnTo>
                  <a:pt x="546372" y="1731585"/>
                </a:lnTo>
                <a:lnTo>
                  <a:pt x="546372" y="0"/>
                </a:lnTo>
                <a:lnTo>
                  <a:pt x="1040588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8900000">
            <a:off x="1781747" y="1596833"/>
            <a:ext cx="823702" cy="823702"/>
          </a:xfrm>
          <a:prstGeom prst="roundRect">
            <a:avLst>
              <a:gd name="adj" fmla="val 11667"/>
            </a:avLst>
          </a:pr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971363" y="1937041"/>
            <a:ext cx="444474" cy="5192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020487" y="1711385"/>
            <a:ext cx="346224" cy="320280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3050231" y="1837861"/>
            <a:ext cx="5127999" cy="823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5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投资者关注企业的盈利能力，通过分析财务报表中的利润表，了解企业的营收增长和净利润水平，以评估投资回报率。
例如，分析企业的毛利率和净利率，判断企业是否有持续盈利的能力，从而决定是否长期持有股票或进行投资。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050231" y="1417283"/>
            <a:ext cx="5127999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3C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投资者视角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18900000">
            <a:off x="3190778" y="3302574"/>
            <a:ext cx="823702" cy="823702"/>
          </a:xfrm>
          <a:prstGeom prst="roundRect">
            <a:avLst>
              <a:gd name="adj" fmla="val 11667"/>
            </a:avLst>
          </a:pr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3380395" y="3642782"/>
            <a:ext cx="444474" cy="5192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429519" y="3404155"/>
            <a:ext cx="346224" cy="346224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459261" y="3543603"/>
            <a:ext cx="5127999" cy="823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5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债权人主要关注企业的偿债能力，通过资产负债表中的流动比率和速动比率，评估企业短期偿债风险。
例如，一家企业的流动比率低于行业平均水平，可能意味着其短期偿债能力较弱，债权人需谨慎考虑是否继续提供贷款。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459261" y="3123024"/>
            <a:ext cx="5127999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债权人视角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18900000">
            <a:off x="4757558" y="5045759"/>
            <a:ext cx="823702" cy="823702"/>
          </a:xfrm>
          <a:prstGeom prst="roundRect">
            <a:avLst>
              <a:gd name="adj" fmla="val 11667"/>
            </a:avLst>
          </a:pr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947173" y="5385967"/>
            <a:ext cx="444474" cy="5192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002930" y="5147340"/>
            <a:ext cx="332960" cy="346224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ahLst/>
            <a:cxnLst/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6026042" y="5286788"/>
            <a:ext cx="5127999" cy="823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5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经营者通过财务报表分析，优化内部管理，如控制成本、提高运营效率。
例如，分析成本费用占营业收入的比例，发现成本过高，可采取措施优化供应链管理，降低采购成本。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026042" y="4866209"/>
            <a:ext cx="5127999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3C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经营者视角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16200000">
            <a:off x="374501" y="3748738"/>
            <a:ext cx="2157274" cy="1616066"/>
          </a:xfrm>
          <a:custGeom>
            <a:avLst/>
            <a:gdLst>
              <a:gd name="connsiteX0" fmla="*/ 2157274 w 2157274"/>
              <a:gd name="connsiteY0" fmla="*/ 0 h 1616066"/>
              <a:gd name="connsiteX1" fmla="*/ 2157274 w 2157274"/>
              <a:gd name="connsiteY1" fmla="*/ 1616066 h 1616066"/>
              <a:gd name="connsiteX2" fmla="*/ 2156457 w 2157274"/>
              <a:gd name="connsiteY2" fmla="*/ 1616066 h 1616066"/>
              <a:gd name="connsiteX3" fmla="*/ 1667691 w 2157274"/>
              <a:gd name="connsiteY3" fmla="*/ 1616066 h 1616066"/>
              <a:gd name="connsiteX4" fmla="*/ 0 w 2157274"/>
              <a:gd name="connsiteY4" fmla="*/ 1616066 h 1616066"/>
              <a:gd name="connsiteX5" fmla="*/ 0 w 2157274"/>
              <a:gd name="connsiteY5" fmla="*/ 1145539 h 1616066"/>
              <a:gd name="connsiteX6" fmla="*/ 1667691 w 2157274"/>
              <a:gd name="connsiteY6" fmla="*/ 1145539 h 1616066"/>
              <a:gd name="connsiteX7" fmla="*/ 1667691 w 2157274"/>
              <a:gd name="connsiteY7" fmla="*/ 0 h 1616066"/>
            </a:gdLst>
            <a:ahLst/>
            <a:cxnLst/>
            <a:rect l="l" t="t" r="r" b="b"/>
            <a:pathLst>
              <a:path w="2157274" h="1616066">
                <a:moveTo>
                  <a:pt x="2157274" y="0"/>
                </a:moveTo>
                <a:lnTo>
                  <a:pt x="2157274" y="1616066"/>
                </a:lnTo>
                <a:lnTo>
                  <a:pt x="2156457" y="1616066"/>
                </a:lnTo>
                <a:lnTo>
                  <a:pt x="1667691" y="1616066"/>
                </a:lnTo>
                <a:lnTo>
                  <a:pt x="0" y="1616066"/>
                </a:lnTo>
                <a:lnTo>
                  <a:pt x="0" y="1145539"/>
                </a:lnTo>
                <a:lnTo>
                  <a:pt x="1667691" y="1145539"/>
                </a:lnTo>
                <a:lnTo>
                  <a:pt x="1667691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5400000">
            <a:off x="-580020" y="2882290"/>
            <a:ext cx="2705100" cy="1761913"/>
          </a:xfrm>
          <a:custGeom>
            <a:avLst/>
            <a:gdLst>
              <a:gd name="connsiteX0" fmla="*/ 0 w 2705100"/>
              <a:gd name="connsiteY0" fmla="*/ 1761913 h 1761913"/>
              <a:gd name="connsiteX1" fmla="*/ 0 w 2705100"/>
              <a:gd name="connsiteY1" fmla="*/ 474980 h 1761913"/>
              <a:gd name="connsiteX2" fmla="*/ 0 w 2705100"/>
              <a:gd name="connsiteY2" fmla="*/ 0 h 1761913"/>
              <a:gd name="connsiteX3" fmla="*/ 494216 w 2705100"/>
              <a:gd name="connsiteY3" fmla="*/ 0 h 1761913"/>
              <a:gd name="connsiteX4" fmla="*/ 2705100 w 2705100"/>
              <a:gd name="connsiteY4" fmla="*/ 0 h 1761913"/>
              <a:gd name="connsiteX5" fmla="*/ 2705100 w 2705100"/>
              <a:gd name="connsiteY5" fmla="*/ 474980 h 1761913"/>
              <a:gd name="connsiteX6" fmla="*/ 494216 w 2705100"/>
              <a:gd name="connsiteY6" fmla="*/ 474980 h 1761913"/>
              <a:gd name="connsiteX7" fmla="*/ 494216 w 2705100"/>
              <a:gd name="connsiteY7" fmla="*/ 1761913 h 1761913"/>
            </a:gdLst>
            <a:ahLst/>
            <a:cxnLst/>
            <a:rect l="l" t="t" r="r" b="b"/>
            <a:pathLst>
              <a:path w="2705100" h="1761913">
                <a:moveTo>
                  <a:pt x="0" y="1761913"/>
                </a:moveTo>
                <a:lnTo>
                  <a:pt x="0" y="474980"/>
                </a:lnTo>
                <a:lnTo>
                  <a:pt x="0" y="0"/>
                </a:lnTo>
                <a:lnTo>
                  <a:pt x="494216" y="0"/>
                </a:lnTo>
                <a:lnTo>
                  <a:pt x="2705100" y="0"/>
                </a:lnTo>
                <a:lnTo>
                  <a:pt x="2705100" y="474980"/>
                </a:lnTo>
                <a:lnTo>
                  <a:pt x="494216" y="474980"/>
                </a:lnTo>
                <a:lnTo>
                  <a:pt x="494216" y="1761913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5400000">
            <a:off x="-574517" y="2334073"/>
            <a:ext cx="2159000" cy="1108287"/>
          </a:xfrm>
          <a:custGeom>
            <a:avLst/>
            <a:gdLst>
              <a:gd name="connsiteX0" fmla="*/ 0 w 2159000"/>
              <a:gd name="connsiteY0" fmla="*/ 1108287 h 1108287"/>
              <a:gd name="connsiteX1" fmla="*/ 0 w 2159000"/>
              <a:gd name="connsiteY1" fmla="*/ 474980 h 1108287"/>
              <a:gd name="connsiteX2" fmla="*/ 0 w 2159000"/>
              <a:gd name="connsiteY2" fmla="*/ 0 h 1108287"/>
              <a:gd name="connsiteX3" fmla="*/ 494216 w 2159000"/>
              <a:gd name="connsiteY3" fmla="*/ 0 h 1108287"/>
              <a:gd name="connsiteX4" fmla="*/ 2159000 w 2159000"/>
              <a:gd name="connsiteY4" fmla="*/ 0 h 1108287"/>
              <a:gd name="connsiteX5" fmla="*/ 2159000 w 2159000"/>
              <a:gd name="connsiteY5" fmla="*/ 474980 h 1108287"/>
              <a:gd name="connsiteX6" fmla="*/ 494216 w 2159000"/>
              <a:gd name="connsiteY6" fmla="*/ 474980 h 1108287"/>
              <a:gd name="connsiteX7" fmla="*/ 494216 w 2159000"/>
              <a:gd name="connsiteY7" fmla="*/ 1108287 h 1108287"/>
            </a:gdLst>
            <a:ahLst/>
            <a:cxnLst/>
            <a:rect l="l" t="t" r="r" b="b"/>
            <a:pathLst>
              <a:path w="2159000" h="1108287">
                <a:moveTo>
                  <a:pt x="0" y="1108287"/>
                </a:moveTo>
                <a:lnTo>
                  <a:pt x="0" y="474980"/>
                </a:lnTo>
                <a:lnTo>
                  <a:pt x="0" y="0"/>
                </a:lnTo>
                <a:lnTo>
                  <a:pt x="494216" y="0"/>
                </a:lnTo>
                <a:lnTo>
                  <a:pt x="2159000" y="0"/>
                </a:lnTo>
                <a:lnTo>
                  <a:pt x="2159000" y="474980"/>
                </a:lnTo>
                <a:lnTo>
                  <a:pt x="494216" y="474980"/>
                </a:lnTo>
                <a:lnTo>
                  <a:pt x="494216" y="1108287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5400000">
            <a:off x="3176221" y="4941146"/>
            <a:ext cx="1758528" cy="2324099"/>
          </a:xfrm>
          <a:custGeom>
            <a:avLst/>
            <a:gdLst>
              <a:gd name="connsiteX0" fmla="*/ 1758528 w 1758528"/>
              <a:gd name="connsiteY0" fmla="*/ 0 h 2324099"/>
              <a:gd name="connsiteX1" fmla="*/ 1758528 w 1758528"/>
              <a:gd name="connsiteY1" fmla="*/ 2324099 h 2324099"/>
              <a:gd name="connsiteX2" fmla="*/ 1524528 w 1758528"/>
              <a:gd name="connsiteY2" fmla="*/ 2324099 h 2324099"/>
              <a:gd name="connsiteX3" fmla="*/ 1524528 w 1758528"/>
              <a:gd name="connsiteY3" fmla="*/ 2324099 h 2324099"/>
              <a:gd name="connsiteX4" fmla="*/ 0 w 1758528"/>
              <a:gd name="connsiteY4" fmla="*/ 2324099 h 2324099"/>
              <a:gd name="connsiteX5" fmla="*/ 0 w 1758528"/>
              <a:gd name="connsiteY5" fmla="*/ 1834516 h 2324099"/>
              <a:gd name="connsiteX6" fmla="*/ 1268945 w 1758528"/>
              <a:gd name="connsiteY6" fmla="*/ 1834516 h 2324099"/>
              <a:gd name="connsiteX7" fmla="*/ 1268945 w 1758528"/>
              <a:gd name="connsiteY7" fmla="*/ 0 h 2324099"/>
            </a:gdLst>
            <a:ahLst/>
            <a:cxnLst/>
            <a:rect l="l" t="t" r="r" b="b"/>
            <a:pathLst>
              <a:path w="1758528" h="2324099">
                <a:moveTo>
                  <a:pt x="1758528" y="0"/>
                </a:moveTo>
                <a:lnTo>
                  <a:pt x="1758528" y="2324099"/>
                </a:lnTo>
                <a:lnTo>
                  <a:pt x="1524528" y="2324099"/>
                </a:lnTo>
                <a:lnTo>
                  <a:pt x="1524528" y="2324099"/>
                </a:lnTo>
                <a:lnTo>
                  <a:pt x="0" y="2324099"/>
                </a:lnTo>
                <a:lnTo>
                  <a:pt x="0" y="1834516"/>
                </a:lnTo>
                <a:lnTo>
                  <a:pt x="1268945" y="1834516"/>
                </a:lnTo>
                <a:lnTo>
                  <a:pt x="1268945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16200000">
            <a:off x="1993427" y="5014382"/>
            <a:ext cx="1758528" cy="2162384"/>
          </a:xfrm>
          <a:custGeom>
            <a:avLst/>
            <a:gdLst>
              <a:gd name="connsiteX0" fmla="*/ 1758528 w 1758528"/>
              <a:gd name="connsiteY0" fmla="*/ 0 h 2324099"/>
              <a:gd name="connsiteX1" fmla="*/ 1758528 w 1758528"/>
              <a:gd name="connsiteY1" fmla="*/ 2324099 h 2324099"/>
              <a:gd name="connsiteX2" fmla="*/ 1524528 w 1758528"/>
              <a:gd name="connsiteY2" fmla="*/ 2324099 h 2324099"/>
              <a:gd name="connsiteX3" fmla="*/ 1524528 w 1758528"/>
              <a:gd name="connsiteY3" fmla="*/ 2324099 h 2324099"/>
              <a:gd name="connsiteX4" fmla="*/ 0 w 1758528"/>
              <a:gd name="connsiteY4" fmla="*/ 2324099 h 2324099"/>
              <a:gd name="connsiteX5" fmla="*/ 0 w 1758528"/>
              <a:gd name="connsiteY5" fmla="*/ 1834516 h 2324099"/>
              <a:gd name="connsiteX6" fmla="*/ 1268945 w 1758528"/>
              <a:gd name="connsiteY6" fmla="*/ 1834516 h 2324099"/>
              <a:gd name="connsiteX7" fmla="*/ 1268945 w 1758528"/>
              <a:gd name="connsiteY7" fmla="*/ 0 h 2324099"/>
            </a:gdLst>
            <a:ahLst/>
            <a:cxnLst/>
            <a:rect l="l" t="t" r="r" b="b"/>
            <a:pathLst>
              <a:path w="1758528" h="2324099">
                <a:moveTo>
                  <a:pt x="1758528" y="0"/>
                </a:moveTo>
                <a:lnTo>
                  <a:pt x="1758528" y="2324099"/>
                </a:lnTo>
                <a:lnTo>
                  <a:pt x="1524528" y="2324099"/>
                </a:lnTo>
                <a:lnTo>
                  <a:pt x="1524528" y="2324099"/>
                </a:lnTo>
                <a:lnTo>
                  <a:pt x="0" y="2324099"/>
                </a:lnTo>
                <a:lnTo>
                  <a:pt x="0" y="1834516"/>
                </a:lnTo>
                <a:lnTo>
                  <a:pt x="1268945" y="1834516"/>
                </a:lnTo>
                <a:lnTo>
                  <a:pt x="1268945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分析主体与目的</a:t>
            </a:r>
            <a:endParaRPr kumimoji="1"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6457950"/>
            <a:ext cx="12192000" cy="400050"/>
          </a:xfrm>
          <a:custGeom>
            <a:avLst/>
            <a:gdLst>
              <a:gd name="connsiteX0" fmla="*/ 12192000 w 12192000"/>
              <a:gd name="connsiteY0" fmla="*/ 0 h 329410"/>
              <a:gd name="connsiteX1" fmla="*/ 12192000 w 12192000"/>
              <a:gd name="connsiteY1" fmla="*/ 329410 h 329410"/>
              <a:gd name="connsiteX2" fmla="*/ 0 w 12192000"/>
              <a:gd name="connsiteY2" fmla="*/ 329410 h 329410"/>
              <a:gd name="connsiteX3" fmla="*/ 0 w 12192000"/>
              <a:gd name="connsiteY3" fmla="*/ 29375 h 329410"/>
              <a:gd name="connsiteX4" fmla="*/ 577089 w 12192000"/>
              <a:gd name="connsiteY4" fmla="*/ 49593 h 329410"/>
              <a:gd name="connsiteX5" fmla="*/ 5704114 w 12192000"/>
              <a:gd name="connsiteY5" fmla="*/ 124873 h 329410"/>
              <a:gd name="connsiteX6" fmla="*/ 11982536 w 12192000"/>
              <a:gd name="connsiteY6" fmla="*/ 9255 h 329410"/>
            </a:gdLst>
            <a:ahLst/>
            <a:cxnLst/>
            <a:rect l="l" t="t" r="r" b="b"/>
            <a:pathLst>
              <a:path w="12192000" h="329410">
                <a:moveTo>
                  <a:pt x="12192000" y="0"/>
                </a:moveTo>
                <a:lnTo>
                  <a:pt x="12192000" y="329410"/>
                </a:lnTo>
                <a:lnTo>
                  <a:pt x="0" y="329410"/>
                </a:lnTo>
                <a:lnTo>
                  <a:pt x="0" y="29375"/>
                </a:lnTo>
                <a:lnTo>
                  <a:pt x="577089" y="49593"/>
                </a:lnTo>
                <a:cubicBezTo>
                  <a:pt x="2152931" y="98068"/>
                  <a:pt x="3885480" y="124873"/>
                  <a:pt x="5704114" y="124873"/>
                </a:cubicBezTo>
                <a:cubicBezTo>
                  <a:pt x="7977407" y="124873"/>
                  <a:pt x="10116192" y="82990"/>
                  <a:pt x="11982536" y="9255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4" name="标题 1"/>
          <p:cNvCxnSpPr/>
          <p:nvPr/>
        </p:nvCxnSpPr>
        <p:spPr>
          <a:xfrm>
            <a:off x="8779633" y="2950290"/>
            <a:ext cx="242888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/>
          </a:ln>
        </p:spPr>
      </p:cxnSp>
      <p:cxnSp>
        <p:nvCxnSpPr>
          <p:cNvPr id="5" name="标题 1"/>
          <p:cNvCxnSpPr/>
          <p:nvPr/>
        </p:nvCxnSpPr>
        <p:spPr>
          <a:xfrm>
            <a:off x="8614356" y="2600323"/>
            <a:ext cx="0" cy="1108075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cxnSp>
        <p:nvCxnSpPr>
          <p:cNvPr id="6" name="标题 1"/>
          <p:cNvCxnSpPr/>
          <p:nvPr/>
        </p:nvCxnSpPr>
        <p:spPr>
          <a:xfrm flipH="1">
            <a:off x="3231430" y="2950290"/>
            <a:ext cx="242888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/>
          </a:ln>
        </p:spPr>
      </p:cxnSp>
      <p:cxnSp>
        <p:nvCxnSpPr>
          <p:cNvPr id="7" name="标题 1"/>
          <p:cNvCxnSpPr/>
          <p:nvPr/>
        </p:nvCxnSpPr>
        <p:spPr>
          <a:xfrm flipH="1">
            <a:off x="3633880" y="2600323"/>
            <a:ext cx="0" cy="1108075"/>
          </a:xfrm>
          <a:prstGeom prst="line">
            <a:avLst/>
          </a:prstGeom>
          <a:noFill/>
          <a:ln w="9525" cap="sq">
            <a:solidFill>
              <a:schemeClr val="accent1"/>
            </a:solidFill>
            <a:miter/>
          </a:ln>
        </p:spPr>
      </p:cxnSp>
      <p:cxnSp>
        <p:nvCxnSpPr>
          <p:cNvPr id="8" name="标题 1"/>
          <p:cNvCxnSpPr/>
          <p:nvPr/>
        </p:nvCxnSpPr>
        <p:spPr>
          <a:xfrm>
            <a:off x="5988936" y="3466865"/>
            <a:ext cx="242888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/>
          </a:ln>
        </p:spPr>
      </p:cxnSp>
      <p:sp>
        <p:nvSpPr>
          <p:cNvPr id="9" name="标题 1"/>
          <p:cNvSpPr txBox="1"/>
          <p:nvPr/>
        </p:nvSpPr>
        <p:spPr>
          <a:xfrm>
            <a:off x="1235560" y="2351456"/>
            <a:ext cx="23266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94440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投资决策支持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209286" y="3051688"/>
            <a:ext cx="2348100" cy="26933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94440D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财务报表分析为投资者提供企业成长性的评估依据，帮助其做出合理的投资决策。
例如，通过分析企业连续多年的营收增长率，判断企业是否处于快速成长阶段，从而决定投资时机。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689586" y="3051688"/>
            <a:ext cx="2348100" cy="27060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94440D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经营者借助财务报表分析，发现企业运营中的问题，如成本过高、存货积压等，从而采取针对性措施优化管理。
例如，通过存货周转率分析，发现存货周转速度过慢，及时调整生产计划和销售策略。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690460" y="2351456"/>
            <a:ext cx="23647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94440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内部管理优化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943960" y="2859456"/>
            <a:ext cx="23266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94440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信用风险评估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930386" y="3572388"/>
            <a:ext cx="2348100" cy="27060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94440D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通过偿债能力指标分析，债权人可以有效评估企业的信用风险，降低违约概率。
例如，分析企业的资产负债率和利息保障倍数，判断企业是否能够按时偿还债务利息和本金。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分析意义</a:t>
            </a:r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t="4617" r="255" b="14685"/>
          <a:stretch>
            <a:fillRect/>
          </a:stretch>
        </p:blipFill>
        <p:spPr>
          <a:xfrm>
            <a:off x="7041770" y="786306"/>
            <a:ext cx="5152571" cy="5534308"/>
          </a:xfrm>
          <a:custGeom>
            <a:avLst/>
            <a:gdLst>
              <a:gd name="connsiteX0" fmla="*/ 2033308 w 5152571"/>
              <a:gd name="connsiteY0" fmla="*/ 0 h 5534308"/>
              <a:gd name="connsiteX1" fmla="*/ 5152571 w 5152571"/>
              <a:gd name="connsiteY1" fmla="*/ 0 h 5534308"/>
              <a:gd name="connsiteX2" fmla="*/ 5152571 w 5152571"/>
              <a:gd name="connsiteY2" fmla="*/ 3306723 h 5534308"/>
              <a:gd name="connsiteX3" fmla="*/ 5152571 w 5152571"/>
              <a:gd name="connsiteY3" fmla="*/ 3500999 h 5534308"/>
              <a:gd name="connsiteX4" fmla="*/ 5152571 w 5152571"/>
              <a:gd name="connsiteY4" fmla="*/ 5534308 h 5534308"/>
              <a:gd name="connsiteX5" fmla="*/ 1422400 w 5152571"/>
              <a:gd name="connsiteY5" fmla="*/ 5534308 h 5534308"/>
              <a:gd name="connsiteX6" fmla="*/ 1422400 w 5152571"/>
              <a:gd name="connsiteY6" fmla="*/ 5534307 h 5534308"/>
              <a:gd name="connsiteX7" fmla="*/ 0 w 5152571"/>
              <a:gd name="connsiteY7" fmla="*/ 5534307 h 5534308"/>
              <a:gd name="connsiteX8" fmla="*/ 0 w 5152571"/>
              <a:gd name="connsiteY8" fmla="*/ 2033308 h 5534308"/>
              <a:gd name="connsiteX9" fmla="*/ 2033308 w 5152571"/>
              <a:gd name="connsiteY9" fmla="*/ 0 h 5534308"/>
            </a:gdLst>
            <a:ahLst/>
            <a:cxnLst/>
            <a:rect l="l" t="t" r="r" b="b"/>
            <a:pathLst>
              <a:path w="5152571" h="5534308">
                <a:moveTo>
                  <a:pt x="2033308" y="0"/>
                </a:moveTo>
                <a:lnTo>
                  <a:pt x="5152571" y="0"/>
                </a:lnTo>
                <a:lnTo>
                  <a:pt x="5152571" y="3306723"/>
                </a:lnTo>
                <a:lnTo>
                  <a:pt x="5152571" y="3500999"/>
                </a:lnTo>
                <a:lnTo>
                  <a:pt x="5152571" y="5534308"/>
                </a:lnTo>
                <a:lnTo>
                  <a:pt x="1422400" y="5534308"/>
                </a:lnTo>
                <a:lnTo>
                  <a:pt x="1422400" y="5534307"/>
                </a:lnTo>
                <a:lnTo>
                  <a:pt x="0" y="5534307"/>
                </a:lnTo>
                <a:lnTo>
                  <a:pt x="0" y="2033308"/>
                </a:lnTo>
                <a:cubicBezTo>
                  <a:pt x="0" y="910343"/>
                  <a:pt x="910343" y="0"/>
                  <a:pt x="203330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75813 h 6858000"/>
              <a:gd name="connsiteX3" fmla="*/ 9093193 w 12192000"/>
              <a:gd name="connsiteY3" fmla="*/ 775813 h 6858000"/>
              <a:gd name="connsiteX4" fmla="*/ 7039430 w 12192000"/>
              <a:gd name="connsiteY4" fmla="*/ 2829576 h 6858000"/>
              <a:gd name="connsiteX5" fmla="*/ 7039430 w 12192000"/>
              <a:gd name="connsiteY5" fmla="*/ 3933371 h 6858000"/>
              <a:gd name="connsiteX6" fmla="*/ 7027256 w 12192000"/>
              <a:gd name="connsiteY6" fmla="*/ 3933371 h 6858000"/>
              <a:gd name="connsiteX7" fmla="*/ 7027256 w 12192000"/>
              <a:gd name="connsiteY7" fmla="*/ 6320614 h 6858000"/>
              <a:gd name="connsiteX8" fmla="*/ 12192000 w 12192000"/>
              <a:gd name="connsiteY8" fmla="*/ 6320614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75813"/>
                </a:lnTo>
                <a:lnTo>
                  <a:pt x="9093193" y="775813"/>
                </a:lnTo>
                <a:cubicBezTo>
                  <a:pt x="7958931" y="775813"/>
                  <a:pt x="7039430" y="1695314"/>
                  <a:pt x="7039430" y="2829576"/>
                </a:cubicBezTo>
                <a:lnTo>
                  <a:pt x="7039430" y="3933371"/>
                </a:lnTo>
                <a:lnTo>
                  <a:pt x="7027256" y="3933371"/>
                </a:lnTo>
                <a:lnTo>
                  <a:pt x="7027256" y="6320614"/>
                </a:lnTo>
                <a:lnTo>
                  <a:pt x="12192000" y="632061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  <a:effectLst>
            <a:outerShdw blurRad="139700" dist="101600" dir="2700000" algn="tl" rotWithShape="0">
              <a:schemeClr val="accent1">
                <a:lumMod val="50000"/>
                <a:alpha val="6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351326" y="2139706"/>
            <a:ext cx="1163775" cy="1213093"/>
          </a:xfrm>
          <a:prstGeom prst="round2DiagRect">
            <a:avLst>
              <a:gd name="adj1" fmla="val 36561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63755" y="2132676"/>
            <a:ext cx="3352065" cy="1446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>
              <a:lnSpc>
                <a:spcPct val="110000"/>
              </a:lnSpc>
            </a:pPr>
            <a:r>
              <a:rPr kumimoji="1" lang="en-US" altLang="zh-CN" sz="88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PART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391650" y="358314"/>
            <a:ext cx="855964" cy="855985"/>
          </a:xfrm>
          <a:prstGeom prst="round2DiagRect">
            <a:avLst>
              <a:gd name="adj1" fmla="val 43917"/>
              <a:gd name="adj2" fmla="val 0"/>
            </a:avLst>
          </a:prstGeom>
          <a:gradFill>
            <a:gsLst>
              <a:gs pos="0">
                <a:schemeClr val="accent1">
                  <a:alpha val="7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flipV="1">
            <a:off x="-2341" y="-5273"/>
            <a:ext cx="4600122" cy="1200521"/>
          </a:xfrm>
          <a:custGeom>
            <a:avLst/>
            <a:gdLst>
              <a:gd name="connsiteX0" fmla="*/ 0 w 4600122"/>
              <a:gd name="connsiteY0" fmla="*/ 1200521 h 1200521"/>
              <a:gd name="connsiteX1" fmla="*/ 4600122 w 4600122"/>
              <a:gd name="connsiteY1" fmla="*/ 1200521 h 1200521"/>
              <a:gd name="connsiteX2" fmla="*/ 4600122 w 4600122"/>
              <a:gd name="connsiteY2" fmla="*/ 1065295 h 1200521"/>
              <a:gd name="connsiteX3" fmla="*/ 3610964 w 4600122"/>
              <a:gd name="connsiteY3" fmla="*/ 0 h 1200521"/>
              <a:gd name="connsiteX4" fmla="*/ 0 w 4600122"/>
              <a:gd name="connsiteY4" fmla="*/ 0 h 1200521"/>
            </a:gdLst>
            <a:ahLst/>
            <a:cxnLst/>
            <a:rect l="l" t="t" r="r" b="b"/>
            <a:pathLst>
              <a:path w="4600122" h="1200521">
                <a:moveTo>
                  <a:pt x="0" y="1200521"/>
                </a:moveTo>
                <a:lnTo>
                  <a:pt x="4600122" y="1200521"/>
                </a:lnTo>
                <a:lnTo>
                  <a:pt x="4600122" y="1065295"/>
                </a:lnTo>
                <a:cubicBezTo>
                  <a:pt x="4600122" y="476949"/>
                  <a:pt x="4157261" y="0"/>
                  <a:pt x="3610964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  <a:alpha val="6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93267" y="5455200"/>
            <a:ext cx="5346819" cy="20006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70000">
                <a:schemeClr val="accent1"/>
              </a:gs>
            </a:gsLst>
            <a:lin ang="10800000" scaled="0"/>
          </a:gradFill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93955" y="3398780"/>
            <a:ext cx="5752746" cy="19331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二、财务报表分析的内容、原则与步骤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874251" y="5464629"/>
            <a:ext cx="2625272" cy="855985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alpha val="5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581326" y="2374482"/>
            <a:ext cx="735126" cy="697785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034081" y="627875"/>
            <a:ext cx="1951763" cy="2957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88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02</a:t>
            </a:r>
            <a:endParaRPr kumimoji="1"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3500000">
            <a:off x="2298484" y="3884737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3500000">
            <a:off x="2007693" y="3884739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3500000">
            <a:off x="1716902" y="3884740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3500000">
            <a:off x="3170857" y="3884737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3500000">
            <a:off x="2880066" y="3884739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13500000">
            <a:off x="2589275" y="3884740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13500000">
            <a:off x="4043230" y="3884737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13500000">
            <a:off x="3752439" y="3884739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13500000">
            <a:off x="3461648" y="3884740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3500000">
            <a:off x="4915603" y="3884737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3500000">
            <a:off x="4624812" y="3884739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13500000">
            <a:off x="4334021" y="3884740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3500000">
            <a:off x="5787976" y="3884737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13500000">
            <a:off x="5497185" y="3884739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3500000">
            <a:off x="5206394" y="3884740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13500000">
            <a:off x="6660349" y="3884737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13500000">
            <a:off x="6369558" y="3884739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3500000">
            <a:off x="6078767" y="3884740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13500000">
            <a:off x="7532722" y="3884737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13500000">
            <a:off x="7241931" y="3884739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13500000">
            <a:off x="6951140" y="3884740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13500000">
            <a:off x="8405095" y="3884737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13500000">
            <a:off x="8114304" y="3884739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13500000">
            <a:off x="7823513" y="3884740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13500000">
            <a:off x="9277468" y="3884737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13500000">
            <a:off x="8986677" y="3884739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13500000">
            <a:off x="8695886" y="3884740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13500000">
            <a:off x="10149841" y="3884737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13500000">
            <a:off x="9859050" y="3884739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13500000">
            <a:off x="9568259" y="3884740"/>
            <a:ext cx="258842" cy="258842"/>
          </a:xfrm>
          <a:prstGeom prst="corner">
            <a:avLst>
              <a:gd name="adj1" fmla="val 37732"/>
              <a:gd name="adj2" fmla="val 38805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3" name="标题 1"/>
          <p:cNvSpPr txBox="1"/>
          <p:nvPr/>
        </p:nvSpPr>
        <p:spPr>
          <a:xfrm>
            <a:off x="1663294" y="1891475"/>
            <a:ext cx="411480" cy="7010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rPr>
              <a:t>1</a:t>
            </a:r>
            <a:endParaRPr kumimoji="1" lang="zh-CN" altLang="en-US"/>
          </a:p>
        </p:txBody>
      </p:sp>
      <p:sp>
        <p:nvSpPr>
          <p:cNvPr id="34" name="标题 1"/>
          <p:cNvSpPr txBox="1"/>
          <p:nvPr/>
        </p:nvSpPr>
        <p:spPr>
          <a:xfrm>
            <a:off x="2159000" y="1985806"/>
            <a:ext cx="2357467" cy="5127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三表解读</a:t>
            </a:r>
            <a:endParaRPr kumimoji="1" lang="zh-CN" altLang="en-US"/>
          </a:p>
        </p:txBody>
      </p:sp>
      <p:cxnSp>
        <p:nvCxnSpPr>
          <p:cNvPr id="35" name="标题 1"/>
          <p:cNvCxnSpPr/>
          <p:nvPr/>
        </p:nvCxnSpPr>
        <p:spPr>
          <a:xfrm>
            <a:off x="2249245" y="2545800"/>
            <a:ext cx="2267222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/>
          </a:ln>
        </p:spPr>
      </p:cxnSp>
      <p:sp>
        <p:nvSpPr>
          <p:cNvPr id="36" name="标题 1"/>
          <p:cNvSpPr txBox="1"/>
          <p:nvPr/>
        </p:nvSpPr>
        <p:spPr>
          <a:xfrm>
            <a:off x="6819534" y="1891475"/>
            <a:ext cx="525780" cy="7010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rPr>
              <a:t>3</a:t>
            </a:r>
            <a:endParaRPr kumimoji="1" lang="zh-CN" altLang="en-US"/>
          </a:p>
        </p:txBody>
      </p:sp>
      <p:sp>
        <p:nvSpPr>
          <p:cNvPr id="37" name="标题 1"/>
          <p:cNvSpPr txBox="1"/>
          <p:nvPr/>
        </p:nvSpPr>
        <p:spPr>
          <a:xfrm>
            <a:off x="7340600" y="1985806"/>
            <a:ext cx="2332106" cy="5127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发展能力分析</a:t>
            </a:r>
            <a:endParaRPr kumimoji="1" lang="zh-CN" altLang="en-US"/>
          </a:p>
        </p:txBody>
      </p:sp>
      <p:cxnSp>
        <p:nvCxnSpPr>
          <p:cNvPr id="38" name="标题 1"/>
          <p:cNvCxnSpPr/>
          <p:nvPr/>
        </p:nvCxnSpPr>
        <p:spPr>
          <a:xfrm>
            <a:off x="7405484" y="2545800"/>
            <a:ext cx="2267222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/>
          </a:ln>
        </p:spPr>
      </p:cxnSp>
      <p:sp>
        <p:nvSpPr>
          <p:cNvPr id="39" name="标题 1"/>
          <p:cNvSpPr txBox="1"/>
          <p:nvPr/>
        </p:nvSpPr>
        <p:spPr>
          <a:xfrm>
            <a:off x="4241414" y="4231288"/>
            <a:ext cx="525780" cy="7010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OPPOSans R" panose="00020600040101010101" charset="-122"/>
                <a:ea typeface="OPPOSans R" panose="00020600040101010101" charset="-122"/>
                <a:cs typeface="OPPOSans R" panose="00020600040101010101" charset="-122"/>
              </a:rPr>
              <a:t>2</a:t>
            </a:r>
            <a:endParaRPr kumimoji="1" lang="zh-CN" altLang="en-US"/>
          </a:p>
        </p:txBody>
      </p:sp>
      <p:sp>
        <p:nvSpPr>
          <p:cNvPr id="40" name="标题 1"/>
          <p:cNvSpPr txBox="1"/>
          <p:nvPr/>
        </p:nvSpPr>
        <p:spPr>
          <a:xfrm>
            <a:off x="4732021" y="4325620"/>
            <a:ext cx="2362566" cy="5127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综合能力分析</a:t>
            </a:r>
            <a:endParaRPr kumimoji="1" lang="zh-CN" altLang="en-US"/>
          </a:p>
        </p:txBody>
      </p:sp>
      <p:cxnSp>
        <p:nvCxnSpPr>
          <p:cNvPr id="41" name="标题 1"/>
          <p:cNvCxnSpPr/>
          <p:nvPr/>
        </p:nvCxnSpPr>
        <p:spPr>
          <a:xfrm>
            <a:off x="4827365" y="4885613"/>
            <a:ext cx="2267222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/>
          </a:ln>
        </p:spPr>
      </p:cxnSp>
      <p:sp>
        <p:nvSpPr>
          <p:cNvPr id="42" name="标题 1"/>
          <p:cNvSpPr txBox="1"/>
          <p:nvPr/>
        </p:nvSpPr>
        <p:spPr>
          <a:xfrm>
            <a:off x="2042141" y="2591047"/>
            <a:ext cx="2474326" cy="1356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995">
                <a:ln w="12700">
                  <a:noFill/>
                </a:ln>
                <a:solidFill>
                  <a:srgbClr val="7F7F7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资产负债表反映企业某一特定日期的财务状况，通过分析资产、负债和所有者权益的结构，了解企业的资本结构和财务稳定性。
例如，分析资产中流动资产和非流动资产的比例，判断企业的资产流动性是否合理。</a:t>
            </a:r>
            <a:endParaRPr kumimoji="1" lang="zh-CN" altLang="en-US"/>
          </a:p>
        </p:txBody>
      </p:sp>
      <p:sp>
        <p:nvSpPr>
          <p:cNvPr id="43" name="标题 1"/>
          <p:cNvSpPr txBox="1"/>
          <p:nvPr/>
        </p:nvSpPr>
        <p:spPr>
          <a:xfrm>
            <a:off x="7198380" y="2591047"/>
            <a:ext cx="2474326" cy="1356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160">
                <a:ln w="12700">
                  <a:noFill/>
                </a:ln>
                <a:solidFill>
                  <a:srgbClr val="7F7F7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通过营收增长率和资产增长率等指标，评估企业的发展潜力。
例如，一家企业营收增长率连续多年保持在较高水平，表明企业市场拓展能力强，具有良好的发展前景。</a:t>
            </a:r>
            <a:endParaRPr kumimoji="1" lang="zh-CN" altLang="en-US"/>
          </a:p>
        </p:txBody>
      </p:sp>
      <p:sp>
        <p:nvSpPr>
          <p:cNvPr id="44" name="标题 1"/>
          <p:cNvSpPr txBox="1"/>
          <p:nvPr/>
        </p:nvSpPr>
        <p:spPr>
          <a:xfrm>
            <a:off x="4620261" y="4955540"/>
            <a:ext cx="2474326" cy="1356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160">
                <a:ln w="12700">
                  <a:noFill/>
                </a:ln>
                <a:solidFill>
                  <a:srgbClr val="7F7F7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盈利能力分析通过毛利率、净利率等指标，评估企业的盈利水平。
例如，某企业毛利率持续下降，可能意味着市场竞争加剧或成本上升，需进一步分析原因。</a:t>
            </a:r>
            <a:endParaRPr kumimoji="1" lang="zh-CN" altLang="en-US"/>
          </a:p>
        </p:txBody>
      </p:sp>
      <p:sp>
        <p:nvSpPr>
          <p:cNvPr id="45" name="标题 1"/>
          <p:cNvSpPr txBox="1"/>
          <p:nvPr/>
        </p:nvSpPr>
        <p:spPr>
          <a:xfrm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6" name="标题 1"/>
          <p:cNvSpPr txBox="1"/>
          <p:nvPr/>
        </p:nvSpPr>
        <p:spPr>
          <a:xfrm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7" name="标题 1"/>
          <p:cNvSpPr txBox="1"/>
          <p:nvPr/>
        </p:nvSpPr>
        <p:spPr>
          <a:xfrm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分析内容</a:t>
            </a:r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8147283" y="1762602"/>
            <a:ext cx="2615876" cy="3617682"/>
          </a:xfrm>
          <a:prstGeom prst="roundRect">
            <a:avLst>
              <a:gd name="adj" fmla="val 4833"/>
            </a:avLst>
          </a:prstGeom>
          <a:noFill/>
          <a:ln w="2540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428841" y="1762602"/>
            <a:ext cx="2615876" cy="3617682"/>
          </a:xfrm>
          <a:prstGeom prst="roundRect">
            <a:avLst>
              <a:gd name="adj" fmla="val 4833"/>
            </a:avLst>
          </a:prstGeom>
          <a:noFill/>
          <a:ln w="2540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V="1">
            <a:off x="0" y="6308730"/>
            <a:ext cx="12192000" cy="549270"/>
          </a:xfrm>
          <a:custGeom>
            <a:avLst/>
            <a:gdLst>
              <a:gd name="connsiteX0" fmla="*/ 0 w 12192000"/>
              <a:gd name="connsiteY0" fmla="*/ 0 h 549270"/>
              <a:gd name="connsiteX1" fmla="*/ 12192000 w 12192000"/>
              <a:gd name="connsiteY1" fmla="*/ 0 h 549270"/>
              <a:gd name="connsiteX2" fmla="*/ 12192000 w 12192000"/>
              <a:gd name="connsiteY2" fmla="*/ 549270 h 549270"/>
              <a:gd name="connsiteX3" fmla="*/ 12170419 w 12192000"/>
              <a:gd name="connsiteY3" fmla="*/ 442374 h 549270"/>
              <a:gd name="connsiteX4" fmla="*/ 11917363 w 12192000"/>
              <a:gd name="connsiteY4" fmla="*/ 274637 h 549270"/>
              <a:gd name="connsiteX5" fmla="*/ 0 w 12192000"/>
              <a:gd name="connsiteY5" fmla="*/ 274637 h 549270"/>
            </a:gdLst>
            <a:ahLst/>
            <a:cxnLst/>
            <a:rect l="l" t="t" r="r" b="b"/>
            <a:pathLst>
              <a:path w="12192000" h="549270">
                <a:moveTo>
                  <a:pt x="0" y="0"/>
                </a:moveTo>
                <a:lnTo>
                  <a:pt x="12192000" y="0"/>
                </a:lnTo>
                <a:lnTo>
                  <a:pt x="12192000" y="549270"/>
                </a:lnTo>
                <a:lnTo>
                  <a:pt x="12170419" y="442374"/>
                </a:lnTo>
                <a:cubicBezTo>
                  <a:pt x="12128726" y="343802"/>
                  <a:pt x="12031122" y="274637"/>
                  <a:pt x="11917363" y="274637"/>
                </a:cubicBezTo>
                <a:lnTo>
                  <a:pt x="0" y="274637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6" name="标题 1"/>
          <p:cNvCxnSpPr/>
          <p:nvPr/>
        </p:nvCxnSpPr>
        <p:spPr>
          <a:xfrm>
            <a:off x="2444519" y="3545852"/>
            <a:ext cx="584521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miter/>
          </a:ln>
        </p:spPr>
      </p:cxnSp>
      <p:sp>
        <p:nvSpPr>
          <p:cNvPr id="7" name="标题 1"/>
          <p:cNvSpPr txBox="1"/>
          <p:nvPr/>
        </p:nvSpPr>
        <p:spPr>
          <a:xfrm>
            <a:off x="4788062" y="1762602"/>
            <a:ext cx="2615876" cy="3617682"/>
          </a:xfrm>
          <a:prstGeom prst="roundRect">
            <a:avLst>
              <a:gd name="adj" fmla="val 4833"/>
            </a:avLst>
          </a:prstGeom>
          <a:solidFill>
            <a:schemeClr val="bg1"/>
          </a:solidFill>
          <a:ln w="25400" cap="flat">
            <a:solidFill>
              <a:schemeClr val="accent1"/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690763" y="2131623"/>
            <a:ext cx="810474" cy="784328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9" name="标题 1"/>
          <p:cNvCxnSpPr/>
          <p:nvPr/>
        </p:nvCxnSpPr>
        <p:spPr>
          <a:xfrm>
            <a:off x="5803740" y="3545852"/>
            <a:ext cx="584521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miter/>
          </a:ln>
        </p:spPr>
      </p:cxnSp>
      <p:sp>
        <p:nvSpPr>
          <p:cNvPr id="10" name="标题 1"/>
          <p:cNvSpPr txBox="1"/>
          <p:nvPr/>
        </p:nvSpPr>
        <p:spPr>
          <a:xfrm>
            <a:off x="9007283" y="2131623"/>
            <a:ext cx="895876" cy="784328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1" name="标题 1"/>
          <p:cNvCxnSpPr/>
          <p:nvPr/>
        </p:nvCxnSpPr>
        <p:spPr>
          <a:xfrm>
            <a:off x="9162961" y="3545852"/>
            <a:ext cx="584521" cy="0"/>
          </a:xfrm>
          <a:prstGeom prst="line">
            <a:avLst/>
          </a:prstGeom>
          <a:noFill/>
          <a:ln w="38100" cap="sq">
            <a:solidFill>
              <a:schemeClr val="accent1"/>
            </a:solidFill>
            <a:miter/>
          </a:ln>
        </p:spPr>
      </p:cxnSp>
      <p:sp>
        <p:nvSpPr>
          <p:cNvPr id="12" name="标题 1"/>
          <p:cNvSpPr txBox="1"/>
          <p:nvPr/>
        </p:nvSpPr>
        <p:spPr>
          <a:xfrm>
            <a:off x="1590286" y="3648588"/>
            <a:ext cx="2348100" cy="15249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180">
                <a:ln w="12700">
                  <a:noFill/>
                </a:ln>
                <a:solidFill>
                  <a:srgbClr val="94440D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纵向比较企业自身历史数据，分析趋势变化；横向对比同行业其他企业，评估企业竞争力。
例如，通过对比企业与行业平均的资产负债率，判断企业的财务杠杆水平是否合理。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917686" y="3648588"/>
            <a:ext cx="2348100" cy="15249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94440D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在分析过程中，避免高估资产和收益，低估负债和费用。
例如，对存货进行减值测试，合理计提存货跌价准备，确保资产价值的真实反映。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918560" y="3037256"/>
            <a:ext cx="23266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94440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谨慎性原则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8284060" y="3037256"/>
            <a:ext cx="23266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94440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实质重于形式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283186" y="3648588"/>
            <a:ext cx="2348100" cy="15249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94440D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例如，对于企业合并报表中的商誉，需关注其减值风险，而不仅仅是账面价值。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2344615" y="2131623"/>
            <a:ext cx="784328" cy="78432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591160" y="3037256"/>
            <a:ext cx="2326600" cy="5117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94440D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可比性原则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原则与步骤</a:t>
            </a:r>
            <a:endParaRPr kumimoji="1"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955602" y="1641345"/>
            <a:ext cx="2592000" cy="252000"/>
          </a:xfrm>
          <a:custGeom>
            <a:avLst/>
            <a:gdLst>
              <a:gd name="connsiteX0" fmla="*/ 0 w 2574758"/>
              <a:gd name="connsiteY0" fmla="*/ 0 h 637674"/>
              <a:gd name="connsiteX1" fmla="*/ 2574758 w 2574758"/>
              <a:gd name="connsiteY1" fmla="*/ 0 h 637674"/>
              <a:gd name="connsiteX2" fmla="*/ 1680828 w 2574758"/>
              <a:gd name="connsiteY2" fmla="*/ 637674 h 637674"/>
              <a:gd name="connsiteX3" fmla="*/ 1680828 w 2574758"/>
              <a:gd name="connsiteY3" fmla="*/ 238624 h 637674"/>
              <a:gd name="connsiteX4" fmla="*/ 0 w 2574758"/>
              <a:gd name="connsiteY4" fmla="*/ 238624 h 637674"/>
            </a:gdLst>
            <a:ahLst/>
            <a:cxnLst/>
            <a:rect l="l" t="t" r="r" b="b"/>
            <a:pathLst>
              <a:path w="2574758" h="637674">
                <a:moveTo>
                  <a:pt x="0" y="0"/>
                </a:moveTo>
                <a:lnTo>
                  <a:pt x="2574758" y="0"/>
                </a:lnTo>
                <a:lnTo>
                  <a:pt x="1680828" y="637674"/>
                </a:lnTo>
                <a:lnTo>
                  <a:pt x="1680828" y="238624"/>
                </a:lnTo>
                <a:lnTo>
                  <a:pt x="0" y="238624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55602" y="1940327"/>
            <a:ext cx="7920000" cy="60960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96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不同企业可能采用不同的会计政策，如折旧方法不同会影响资产估值。
例如，企业A采用直线折旧法，企业B采用双倍余额递减法，需对折旧费用进行调整，以确保数据可比。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969803" y="1194919"/>
            <a:ext cx="7920000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会计政策差异调整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122550" y="3401120"/>
            <a:ext cx="2592000" cy="252000"/>
          </a:xfrm>
          <a:custGeom>
            <a:avLst/>
            <a:gdLst>
              <a:gd name="connsiteX0" fmla="*/ 0 w 2574758"/>
              <a:gd name="connsiteY0" fmla="*/ 0 h 637674"/>
              <a:gd name="connsiteX1" fmla="*/ 2574758 w 2574758"/>
              <a:gd name="connsiteY1" fmla="*/ 0 h 637674"/>
              <a:gd name="connsiteX2" fmla="*/ 1680828 w 2574758"/>
              <a:gd name="connsiteY2" fmla="*/ 637674 h 637674"/>
              <a:gd name="connsiteX3" fmla="*/ 1680828 w 2574758"/>
              <a:gd name="connsiteY3" fmla="*/ 238624 h 637674"/>
              <a:gd name="connsiteX4" fmla="*/ 0 w 2574758"/>
              <a:gd name="connsiteY4" fmla="*/ 238624 h 637674"/>
            </a:gdLst>
            <a:ahLst/>
            <a:cxnLst/>
            <a:rect l="l" t="t" r="r" b="b"/>
            <a:pathLst>
              <a:path w="2574758" h="637674">
                <a:moveTo>
                  <a:pt x="0" y="0"/>
                </a:moveTo>
                <a:lnTo>
                  <a:pt x="2574758" y="0"/>
                </a:lnTo>
                <a:lnTo>
                  <a:pt x="1680828" y="637674"/>
                </a:lnTo>
                <a:lnTo>
                  <a:pt x="1680828" y="238624"/>
                </a:lnTo>
                <a:lnTo>
                  <a:pt x="0" y="238624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122550" y="3700101"/>
            <a:ext cx="7920000" cy="60960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在同一企业不同期间的财务报表分析中，保持会计政策的一致性。
例如，企业若改变存货计价方法，需在财务报表附注中说明，并对前期数据进行追溯调整。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2136751" y="2954693"/>
            <a:ext cx="7920000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833C0B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一致性原则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3289498" y="5160895"/>
            <a:ext cx="2592000" cy="252000"/>
          </a:xfrm>
          <a:custGeom>
            <a:avLst/>
            <a:gdLst>
              <a:gd name="connsiteX0" fmla="*/ 0 w 2574758"/>
              <a:gd name="connsiteY0" fmla="*/ 0 h 637674"/>
              <a:gd name="connsiteX1" fmla="*/ 2574758 w 2574758"/>
              <a:gd name="connsiteY1" fmla="*/ 0 h 637674"/>
              <a:gd name="connsiteX2" fmla="*/ 1680828 w 2574758"/>
              <a:gd name="connsiteY2" fmla="*/ 637674 h 637674"/>
              <a:gd name="connsiteX3" fmla="*/ 1680828 w 2574758"/>
              <a:gd name="connsiteY3" fmla="*/ 238624 h 637674"/>
              <a:gd name="connsiteX4" fmla="*/ 0 w 2574758"/>
              <a:gd name="connsiteY4" fmla="*/ 238624 h 637674"/>
            </a:gdLst>
            <a:ahLst/>
            <a:cxnLst/>
            <a:rect l="l" t="t" r="r" b="b"/>
            <a:pathLst>
              <a:path w="2574758" h="637674">
                <a:moveTo>
                  <a:pt x="0" y="0"/>
                </a:moveTo>
                <a:lnTo>
                  <a:pt x="2574758" y="0"/>
                </a:lnTo>
                <a:lnTo>
                  <a:pt x="1680828" y="637674"/>
                </a:lnTo>
                <a:lnTo>
                  <a:pt x="1680828" y="238624"/>
                </a:lnTo>
                <a:lnTo>
                  <a:pt x="0" y="238624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3289498" y="5459876"/>
            <a:ext cx="7920000" cy="60960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通过与同行业其他企业进行对比，发现企业自身的优劣势。
例如，分析企业与行业平均的应收账款周转率，判断企业的收款效率是否高于行业水平。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303699" y="4714468"/>
            <a:ext cx="7920000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C55A11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同业对比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292354" y="196102"/>
            <a:ext cx="609600" cy="712691"/>
          </a:xfrm>
          <a:prstGeom prst="rect">
            <a:avLst/>
          </a:pr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35794" y="591391"/>
            <a:ext cx="555420" cy="45958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735806" y="618230"/>
            <a:ext cx="10147300" cy="4191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数据可比性处理</a:t>
            </a:r>
            <a:endParaRPr kumimoji="1"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61.71598425196856,&quot;left&quot;:244.39433070866139,&quot;top&quot;:209.81905511811024,&quot;width&quot;:663.605590551181}"/>
</p:tagLst>
</file>

<file path=ppt/tags/tag10.xml><?xml version="1.0" encoding="utf-8"?>
<p:tagLst xmlns:p="http://schemas.openxmlformats.org/presentationml/2006/main">
  <p:tag name="KSO_WM_DIAGRAM_VIRTUALLY_FRAME" val="{&quot;height&quot;:261.71598425196856,&quot;left&quot;:244.39433070866139,&quot;top&quot;:209.81905511811024,&quot;width&quot;:663.605590551181}"/>
</p:tagLst>
</file>

<file path=ppt/tags/tag11.xml><?xml version="1.0" encoding="utf-8"?>
<p:tagLst xmlns:p="http://schemas.openxmlformats.org/presentationml/2006/main">
  <p:tag name="KSO_WM_DIAGRAM_VIRTUALLY_FRAME" val="{&quot;height&quot;:261.71598425196856,&quot;left&quot;:244.39433070866139,&quot;top&quot;:209.81905511811024,&quot;width&quot;:663.605590551181}"/>
</p:tagLst>
</file>

<file path=ppt/tags/tag12.xml><?xml version="1.0" encoding="utf-8"?>
<p:tagLst xmlns:p="http://schemas.openxmlformats.org/presentationml/2006/main">
  <p:tag name="KSO_WM_DIAGRAM_VIRTUALLY_FRAME" val="{&quot;height&quot;:45.74968503937007,&quot;left&quot;:34.13984251968504,&quot;top&quot;:395.2070866141732,&quot;width&quot;:414.4723622047244}"/>
</p:tagLst>
</file>

<file path=ppt/tags/tag2.xml><?xml version="1.0" encoding="utf-8"?>
<p:tagLst xmlns:p="http://schemas.openxmlformats.org/presentationml/2006/main">
  <p:tag name="KSO_WM_DIAGRAM_VIRTUALLY_FRAME" val="{&quot;height&quot;:261.71598425196856,&quot;left&quot;:244.39433070866139,&quot;top&quot;:209.81905511811024,&quot;width&quot;:663.605590551181}"/>
</p:tagLst>
</file>

<file path=ppt/tags/tag3.xml><?xml version="1.0" encoding="utf-8"?>
<p:tagLst xmlns:p="http://schemas.openxmlformats.org/presentationml/2006/main">
  <p:tag name="KSO_WM_DIAGRAM_VIRTUALLY_FRAME" val="{&quot;height&quot;:261.71598425196856,&quot;left&quot;:244.39433070866139,&quot;top&quot;:209.81905511811024,&quot;width&quot;:663.605590551181}"/>
</p:tagLst>
</file>

<file path=ppt/tags/tag4.xml><?xml version="1.0" encoding="utf-8"?>
<p:tagLst xmlns:p="http://schemas.openxmlformats.org/presentationml/2006/main">
  <p:tag name="KSO_WM_DIAGRAM_VIRTUALLY_FRAME" val="{&quot;height&quot;:261.71598425196856,&quot;left&quot;:244.39433070866139,&quot;top&quot;:209.81905511811024,&quot;width&quot;:663.605590551181}"/>
</p:tagLst>
</file>

<file path=ppt/tags/tag5.xml><?xml version="1.0" encoding="utf-8"?>
<p:tagLst xmlns:p="http://schemas.openxmlformats.org/presentationml/2006/main">
  <p:tag name="KSO_WM_DIAGRAM_VIRTUALLY_FRAME" val="{&quot;height&quot;:261.71598425196856,&quot;left&quot;:244.39433070866139,&quot;top&quot;:209.81905511811024,&quot;width&quot;:663.605590551181}"/>
</p:tagLst>
</file>

<file path=ppt/tags/tag6.xml><?xml version="1.0" encoding="utf-8"?>
<p:tagLst xmlns:p="http://schemas.openxmlformats.org/presentationml/2006/main">
  <p:tag name="KSO_WM_DIAGRAM_VIRTUALLY_FRAME" val="{&quot;height&quot;:261.71598425196856,&quot;left&quot;:244.39433070866139,&quot;top&quot;:209.81905511811024,&quot;width&quot;:663.605590551181}"/>
</p:tagLst>
</file>

<file path=ppt/tags/tag7.xml><?xml version="1.0" encoding="utf-8"?>
<p:tagLst xmlns:p="http://schemas.openxmlformats.org/presentationml/2006/main">
  <p:tag name="KSO_WM_DIAGRAM_VIRTUALLY_FRAME" val="{&quot;height&quot;:261.71598425196856,&quot;left&quot;:244.39433070866139,&quot;top&quot;:209.81905511811024,&quot;width&quot;:663.605590551181}"/>
</p:tagLst>
</file>

<file path=ppt/tags/tag8.xml><?xml version="1.0" encoding="utf-8"?>
<p:tagLst xmlns:p="http://schemas.openxmlformats.org/presentationml/2006/main">
  <p:tag name="KSO_WM_DIAGRAM_VIRTUALLY_FRAME" val="{&quot;height&quot;:261.71598425196856,&quot;left&quot;:244.39433070866139,&quot;top&quot;:209.81905511811024,&quot;width&quot;:663.605590551181}"/>
</p:tagLst>
</file>

<file path=ppt/tags/tag9.xml><?xml version="1.0" encoding="utf-8"?>
<p:tagLst xmlns:p="http://schemas.openxmlformats.org/presentationml/2006/main">
  <p:tag name="KSO_WM_DIAGRAM_VIRTUALLY_FRAME" val="{&quot;height&quot;:261.71598425196856,&quot;left&quot;:244.39433070866139,&quot;top&quot;:209.81905511811024,&quot;width&quot;:663.605590551181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55A11"/>
      </a:accent1>
      <a:accent2>
        <a:srgbClr val="833C0B"/>
      </a:accent2>
      <a:accent3>
        <a:srgbClr val="C55A11"/>
      </a:accent3>
      <a:accent4>
        <a:srgbClr val="833C0B"/>
      </a:accent4>
      <a:accent5>
        <a:srgbClr val="C55A11"/>
      </a:accent5>
      <a:accent6>
        <a:srgbClr val="833C0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3081</Words>
  <Application>WPS 演示</Application>
  <PresentationFormat/>
  <Paragraphs>268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Source Han Sans</vt:lpstr>
      <vt:lpstr>Source Han Sans CN Bold</vt:lpstr>
      <vt:lpstr>OPPOSans H</vt:lpstr>
      <vt:lpstr>OPPOSans L</vt:lpstr>
      <vt:lpstr>OPPOSans R</vt:lpstr>
      <vt:lpstr>等线</vt:lpstr>
      <vt:lpstr>微软雅黑</vt:lpstr>
      <vt:lpstr>Arial Unicode MS</vt:lpstr>
      <vt:lpstr>Calibri</vt:lpstr>
      <vt:lpstr>OPPOSans 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王娜</cp:lastModifiedBy>
  <cp:revision>8</cp:revision>
  <dcterms:created xsi:type="dcterms:W3CDTF">2025-04-09T12:34:00Z</dcterms:created>
  <dcterms:modified xsi:type="dcterms:W3CDTF">2025-04-10T06:21:35Z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81E6FFF1E6B3430DBDA1BB934E5AAF9C_12</vt:lpwstr>
  </property>
  <property fmtid="{D5CDD505-2E9C-101B-9397-08002B2CF9AE}" pid="3" name="KSOProductBuildVer">
    <vt:lpwstr>2052-12.1.0.19302</vt:lpwstr>
  </property>
</Properties>
</file>