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12192000" cy="6858000"/>
  <p:notesSz cx="6858000" cy="9144000"/>
  <p:embeddedFontLst>
    <p:embeddedFont>
      <p:font typeface="Source Han Sans" panose="020B0500000000000000" charset="-122"/>
      <p:regular r:id="rId37"/>
    </p:embeddedFont>
    <p:embeddedFont>
      <p:font typeface="Source Han Sans CN Bold" panose="020B0800000000000000" charset="-122"/>
      <p:bold r:id="rId38"/>
    </p:embeddedFont>
    <p:embeddedFont>
      <p:font typeface="OPPOSans L" panose="00020600040101010101" charset="-122"/>
      <p:regular r:id="rId39"/>
    </p:embeddedFont>
    <p:embeddedFont>
      <p:font typeface="OPPOSans H" panose="00020600040101010101" charset="-122"/>
      <p:regular r:id="rId40"/>
    </p:embeddedFont>
    <p:embeddedFont>
      <p:font typeface="等线" panose="02010600030101010101" charset="-122"/>
      <p:regular r:id="rId41"/>
    </p:embeddedFont>
    <p:embeddedFont>
      <p:font typeface="OPPOSans R" panose="00020600040101010101" charset="-122"/>
      <p:regular r:id="rId42"/>
    </p:embeddedFont>
    <p:embeddedFont>
      <p:font typeface="OPPOSans B" panose="00020600040101010101" charset="-122"/>
      <p:regular r:id="rId43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font" Target="fonts/font7.fntdata"/><Relationship Id="rId42" Type="http://schemas.openxmlformats.org/officeDocument/2006/relationships/font" Target="fonts/font6.fntdata"/><Relationship Id="rId41" Type="http://schemas.openxmlformats.org/officeDocument/2006/relationships/font" Target="fonts/font5.fntdata"/><Relationship Id="rId40" Type="http://schemas.openxmlformats.org/officeDocument/2006/relationships/font" Target="fonts/font4.fntdata"/><Relationship Id="rId4" Type="http://schemas.openxmlformats.org/officeDocument/2006/relationships/slide" Target="slides/slide2.xml"/><Relationship Id="rId39" Type="http://schemas.openxmlformats.org/officeDocument/2006/relationships/font" Target="fonts/font3.fntdata"/><Relationship Id="rId38" Type="http://schemas.openxmlformats.org/officeDocument/2006/relationships/font" Target="fonts/font2.fntdata"/><Relationship Id="rId37" Type="http://schemas.openxmlformats.org/officeDocument/2006/relationships/font" Target="fonts/font1.fntdata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t="4617" r="255" b="14685"/>
          <a:stretch>
            <a:fillRect/>
          </a:stretch>
        </p:blipFill>
        <p:spPr>
          <a:xfrm>
            <a:off x="7041770" y="786306"/>
            <a:ext cx="5152571" cy="5534308"/>
          </a:xfrm>
          <a:custGeom>
            <a:avLst/>
            <a:gdLst>
              <a:gd name="connsiteX0" fmla="*/ 2033308 w 5152571"/>
              <a:gd name="connsiteY0" fmla="*/ 0 h 5534308"/>
              <a:gd name="connsiteX1" fmla="*/ 5152571 w 5152571"/>
              <a:gd name="connsiteY1" fmla="*/ 0 h 5534308"/>
              <a:gd name="connsiteX2" fmla="*/ 5152571 w 5152571"/>
              <a:gd name="connsiteY2" fmla="*/ 3306723 h 5534308"/>
              <a:gd name="connsiteX3" fmla="*/ 5152571 w 5152571"/>
              <a:gd name="connsiteY3" fmla="*/ 3500999 h 5534308"/>
              <a:gd name="connsiteX4" fmla="*/ 5152571 w 5152571"/>
              <a:gd name="connsiteY4" fmla="*/ 5534308 h 5534308"/>
              <a:gd name="connsiteX5" fmla="*/ 1422400 w 5152571"/>
              <a:gd name="connsiteY5" fmla="*/ 5534308 h 5534308"/>
              <a:gd name="connsiteX6" fmla="*/ 1422400 w 5152571"/>
              <a:gd name="connsiteY6" fmla="*/ 5534307 h 5534308"/>
              <a:gd name="connsiteX7" fmla="*/ 0 w 5152571"/>
              <a:gd name="connsiteY7" fmla="*/ 5534307 h 5534308"/>
              <a:gd name="connsiteX8" fmla="*/ 0 w 5152571"/>
              <a:gd name="connsiteY8" fmla="*/ 2033308 h 5534308"/>
              <a:gd name="connsiteX9" fmla="*/ 2033308 w 5152571"/>
              <a:gd name="connsiteY9" fmla="*/ 0 h 5534308"/>
            </a:gdLst>
            <a:ahLst/>
            <a:cxnLst/>
            <a:rect l="l" t="t" r="r" b="b"/>
            <a:pathLst>
              <a:path w="5152571" h="5534308">
                <a:moveTo>
                  <a:pt x="2033308" y="0"/>
                </a:moveTo>
                <a:lnTo>
                  <a:pt x="5152571" y="0"/>
                </a:lnTo>
                <a:lnTo>
                  <a:pt x="5152571" y="3306723"/>
                </a:lnTo>
                <a:lnTo>
                  <a:pt x="5152571" y="3500999"/>
                </a:lnTo>
                <a:lnTo>
                  <a:pt x="5152571" y="5534308"/>
                </a:lnTo>
                <a:lnTo>
                  <a:pt x="1422400" y="5534308"/>
                </a:lnTo>
                <a:lnTo>
                  <a:pt x="1422400" y="5534307"/>
                </a:lnTo>
                <a:lnTo>
                  <a:pt x="0" y="5534307"/>
                </a:lnTo>
                <a:lnTo>
                  <a:pt x="0" y="2033308"/>
                </a:lnTo>
                <a:cubicBezTo>
                  <a:pt x="0" y="910343"/>
                  <a:pt x="910343" y="0"/>
                  <a:pt x="203330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775813 h 6858000"/>
              <a:gd name="connsiteX3" fmla="*/ 9093193 w 12192000"/>
              <a:gd name="connsiteY3" fmla="*/ 775813 h 6858000"/>
              <a:gd name="connsiteX4" fmla="*/ 7039430 w 12192000"/>
              <a:gd name="connsiteY4" fmla="*/ 2829576 h 6858000"/>
              <a:gd name="connsiteX5" fmla="*/ 7039430 w 12192000"/>
              <a:gd name="connsiteY5" fmla="*/ 3933371 h 6858000"/>
              <a:gd name="connsiteX6" fmla="*/ 7027256 w 12192000"/>
              <a:gd name="connsiteY6" fmla="*/ 3933371 h 6858000"/>
              <a:gd name="connsiteX7" fmla="*/ 7027256 w 12192000"/>
              <a:gd name="connsiteY7" fmla="*/ 6320614 h 6858000"/>
              <a:gd name="connsiteX8" fmla="*/ 12192000 w 12192000"/>
              <a:gd name="connsiteY8" fmla="*/ 6320614 h 6858000"/>
              <a:gd name="connsiteX9" fmla="*/ 12192000 w 12192000"/>
              <a:gd name="connsiteY9" fmla="*/ 6858000 h 6858000"/>
              <a:gd name="connsiteX10" fmla="*/ 0 w 12192000"/>
              <a:gd name="connsiteY10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775813"/>
                </a:lnTo>
                <a:lnTo>
                  <a:pt x="9093193" y="775813"/>
                </a:lnTo>
                <a:cubicBezTo>
                  <a:pt x="7958931" y="775813"/>
                  <a:pt x="7039430" y="1695314"/>
                  <a:pt x="7039430" y="2829576"/>
                </a:cubicBezTo>
                <a:lnTo>
                  <a:pt x="7039430" y="3933371"/>
                </a:lnTo>
                <a:lnTo>
                  <a:pt x="7027256" y="3933371"/>
                </a:lnTo>
                <a:lnTo>
                  <a:pt x="7027256" y="6320614"/>
                </a:lnTo>
                <a:lnTo>
                  <a:pt x="12192000" y="6320614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  <a:effectLst>
            <a:outerShdw blurRad="139700" dist="101600" dir="2700000" algn="tl" rotWithShape="0">
              <a:schemeClr val="accent1">
                <a:lumMod val="50000"/>
                <a:alpha val="6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293757" y="3801830"/>
            <a:ext cx="1491343" cy="1554544"/>
          </a:xfrm>
          <a:prstGeom prst="round2DiagRect">
            <a:avLst>
              <a:gd name="adj1" fmla="val 43917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391650" y="358314"/>
            <a:ext cx="855964" cy="855985"/>
          </a:xfrm>
          <a:prstGeom prst="round2DiagRect">
            <a:avLst>
              <a:gd name="adj1" fmla="val 43917"/>
              <a:gd name="adj2" fmla="val 0"/>
            </a:avLst>
          </a:prstGeom>
          <a:gradFill>
            <a:gsLst>
              <a:gs pos="0">
                <a:schemeClr val="accent1">
                  <a:alpha val="7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V="1">
            <a:off x="-2341" y="-5273"/>
            <a:ext cx="4600122" cy="1200521"/>
          </a:xfrm>
          <a:custGeom>
            <a:avLst/>
            <a:gdLst>
              <a:gd name="connsiteX0" fmla="*/ 0 w 4600122"/>
              <a:gd name="connsiteY0" fmla="*/ 1200521 h 1200521"/>
              <a:gd name="connsiteX1" fmla="*/ 4600122 w 4600122"/>
              <a:gd name="connsiteY1" fmla="*/ 1200521 h 1200521"/>
              <a:gd name="connsiteX2" fmla="*/ 4600122 w 4600122"/>
              <a:gd name="connsiteY2" fmla="*/ 1065295 h 1200521"/>
              <a:gd name="connsiteX3" fmla="*/ 3610964 w 4600122"/>
              <a:gd name="connsiteY3" fmla="*/ 0 h 1200521"/>
              <a:gd name="connsiteX4" fmla="*/ 0 w 4600122"/>
              <a:gd name="connsiteY4" fmla="*/ 0 h 1200521"/>
            </a:gdLst>
            <a:ahLst/>
            <a:cxnLst/>
            <a:rect l="l" t="t" r="r" b="b"/>
            <a:pathLst>
              <a:path w="4600122" h="1200521">
                <a:moveTo>
                  <a:pt x="0" y="1200521"/>
                </a:moveTo>
                <a:lnTo>
                  <a:pt x="4600122" y="1200521"/>
                </a:lnTo>
                <a:lnTo>
                  <a:pt x="4600122" y="1065295"/>
                </a:lnTo>
                <a:cubicBezTo>
                  <a:pt x="4600122" y="476949"/>
                  <a:pt x="4157261" y="0"/>
                  <a:pt x="3610964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6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31383" y="4396854"/>
            <a:ext cx="5346819" cy="14845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0000">
                <a:schemeClr val="accent1"/>
              </a:gs>
            </a:gsLst>
            <a:lin ang="10800000" scaled="0"/>
          </a:gra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874251" y="5464629"/>
            <a:ext cx="2625272" cy="855985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alpha val="54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611446" y="4133850"/>
            <a:ext cx="876034" cy="831535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2"/>
            </p:custDataLst>
          </p:nvPr>
        </p:nvSpPr>
        <p:spPr>
          <a:xfrm>
            <a:off x="4044007" y="5188102"/>
            <a:ext cx="652620" cy="2619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时</a:t>
            </a: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3"/>
            </p:custDataLst>
          </p:nvPr>
        </p:nvSpPr>
        <p:spPr>
          <a:xfrm>
            <a:off x="4710778" y="5188102"/>
            <a:ext cx="742969" cy="2619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2025.2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335544" y="2275739"/>
            <a:ext cx="5913535" cy="20099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zh-CN" altLang="en-US" sz="49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模块三</a:t>
            </a:r>
            <a:r>
              <a:rPr kumimoji="1" lang="en-US" altLang="zh-CN" sz="49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企业短期偿债能力分析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361296" y="3170769"/>
            <a:ext cx="8640000" cy="9567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会计政策变更影响数据可比性，如存货计价方法变化影响速动比率。</a:t>
            </a:r>
            <a:endParaRPr kumimoji="1"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1178005" y="1908669"/>
            <a:ext cx="935501" cy="936000"/>
            <a:chOff x="1178005" y="1908669"/>
            <a:chExt cx="935501" cy="936000"/>
          </a:xfrm>
        </p:grpSpPr>
        <p:sp>
          <p:nvSpPr>
            <p:cNvPr id="5" name="标题 1"/>
            <p:cNvSpPr txBox="1"/>
            <p:nvPr/>
          </p:nvSpPr>
          <p:spPr>
            <a:xfrm>
              <a:off x="1178005" y="1908669"/>
              <a:ext cx="935501" cy="935499"/>
            </a:xfrm>
            <a:custGeom>
              <a:avLst/>
              <a:gdLst>
                <a:gd name="connsiteX0" fmla="*/ 0 w 710088"/>
                <a:gd name="connsiteY0" fmla="*/ 0 h 710088"/>
                <a:gd name="connsiteX1" fmla="*/ 710089 w 710088"/>
                <a:gd name="connsiteY1" fmla="*/ 0 h 710088"/>
                <a:gd name="connsiteX2" fmla="*/ 710089 w 710088"/>
                <a:gd name="connsiteY2" fmla="*/ 710089 h 710088"/>
                <a:gd name="connsiteX3" fmla="*/ 0 w 710088"/>
                <a:gd name="connsiteY3" fmla="*/ 710089 h 710088"/>
              </a:gdLst>
              <a:ahLst/>
              <a:cxnLst/>
              <a:rect l="l" t="t" r="r" b="b"/>
              <a:pathLst>
                <a:path w="710088" h="710088">
                  <a:moveTo>
                    <a:pt x="0" y="0"/>
                  </a:moveTo>
                  <a:lnTo>
                    <a:pt x="710089" y="0"/>
                  </a:lnTo>
                  <a:lnTo>
                    <a:pt x="710089" y="710089"/>
                  </a:lnTo>
                  <a:lnTo>
                    <a:pt x="0" y="710089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1577177" y="2194149"/>
              <a:ext cx="536329" cy="650520"/>
            </a:xfrm>
            <a:custGeom>
              <a:avLst/>
              <a:gdLst>
                <a:gd name="connsiteX0" fmla="*/ 124111 w 407098"/>
                <a:gd name="connsiteY0" fmla="*/ 95 h 493775"/>
                <a:gd name="connsiteX1" fmla="*/ 2953 w 407098"/>
                <a:gd name="connsiteY1" fmla="*/ 184023 h 493775"/>
                <a:gd name="connsiteX2" fmla="*/ 57721 w 407098"/>
                <a:gd name="connsiteY2" fmla="*/ 240030 h 493775"/>
                <a:gd name="connsiteX3" fmla="*/ 0 w 407098"/>
                <a:gd name="connsiteY3" fmla="*/ 291084 h 493775"/>
                <a:gd name="connsiteX4" fmla="*/ 217265 w 407098"/>
                <a:gd name="connsiteY4" fmla="*/ 493776 h 493775"/>
                <a:gd name="connsiteX5" fmla="*/ 406813 w 407098"/>
                <a:gd name="connsiteY5" fmla="*/ 493300 h 493775"/>
                <a:gd name="connsiteX6" fmla="*/ 407099 w 407098"/>
                <a:gd name="connsiteY6" fmla="*/ 224885 h 493775"/>
                <a:gd name="connsiteX7" fmla="*/ 124111 w 407098"/>
                <a:gd name="connsiteY7" fmla="*/ 0 h 493775"/>
              </a:gdLst>
              <a:ahLst/>
              <a:cxnLst/>
              <a:rect l="l" t="t" r="r" b="b"/>
              <a:pathLst>
                <a:path w="407098" h="493775">
                  <a:moveTo>
                    <a:pt x="124111" y="95"/>
                  </a:moveTo>
                  <a:lnTo>
                    <a:pt x="2953" y="184023"/>
                  </a:lnTo>
                  <a:lnTo>
                    <a:pt x="57721" y="240030"/>
                  </a:lnTo>
                  <a:lnTo>
                    <a:pt x="0" y="291084"/>
                  </a:lnTo>
                  <a:lnTo>
                    <a:pt x="217265" y="493776"/>
                  </a:lnTo>
                  <a:cubicBezTo>
                    <a:pt x="274130" y="493776"/>
                    <a:pt x="406813" y="493300"/>
                    <a:pt x="406813" y="493300"/>
                  </a:cubicBezTo>
                  <a:cubicBezTo>
                    <a:pt x="406813" y="493300"/>
                    <a:pt x="407099" y="263938"/>
                    <a:pt x="407099" y="224885"/>
                  </a:cubicBezTo>
                  <a:lnTo>
                    <a:pt x="124111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 w="952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7" name="标题 1"/>
            <p:cNvSpPr txBox="1"/>
            <p:nvPr/>
          </p:nvSpPr>
          <p:spPr>
            <a:xfrm>
              <a:off x="1528363" y="2164033"/>
              <a:ext cx="235663" cy="424896"/>
            </a:xfrm>
            <a:custGeom>
              <a:avLst/>
              <a:gdLst>
                <a:gd name="connsiteX0" fmla="*/ 39910 w 178879"/>
                <a:gd name="connsiteY0" fmla="*/ 186595 h 322516"/>
                <a:gd name="connsiteX1" fmla="*/ 41529 w 178879"/>
                <a:gd name="connsiteY1" fmla="*/ 167831 h 322516"/>
                <a:gd name="connsiteX2" fmla="*/ 46768 w 178879"/>
                <a:gd name="connsiteY2" fmla="*/ 152972 h 322516"/>
                <a:gd name="connsiteX3" fmla="*/ 56007 w 178879"/>
                <a:gd name="connsiteY3" fmla="*/ 139636 h 322516"/>
                <a:gd name="connsiteX4" fmla="*/ 69818 w 178879"/>
                <a:gd name="connsiteY4" fmla="*/ 126111 h 322516"/>
                <a:gd name="connsiteX5" fmla="*/ 83630 w 178879"/>
                <a:gd name="connsiteY5" fmla="*/ 110966 h 322516"/>
                <a:gd name="connsiteX6" fmla="*/ 87059 w 178879"/>
                <a:gd name="connsiteY6" fmla="*/ 94012 h 322516"/>
                <a:gd name="connsiteX7" fmla="*/ 78486 w 178879"/>
                <a:gd name="connsiteY7" fmla="*/ 75248 h 322516"/>
                <a:gd name="connsiteX8" fmla="*/ 47339 w 178879"/>
                <a:gd name="connsiteY8" fmla="*/ 71438 h 322516"/>
                <a:gd name="connsiteX9" fmla="*/ 22765 w 178879"/>
                <a:gd name="connsiteY9" fmla="*/ 73057 h 322516"/>
                <a:gd name="connsiteX10" fmla="*/ 0 w 178879"/>
                <a:gd name="connsiteY10" fmla="*/ 77343 h 322516"/>
                <a:gd name="connsiteX11" fmla="*/ 0 w 178879"/>
                <a:gd name="connsiteY11" fmla="*/ 6858 h 322516"/>
                <a:gd name="connsiteX12" fmla="*/ 31814 w 178879"/>
                <a:gd name="connsiteY12" fmla="*/ 1619 h 322516"/>
                <a:gd name="connsiteX13" fmla="*/ 67246 w 178879"/>
                <a:gd name="connsiteY13" fmla="*/ 0 h 322516"/>
                <a:gd name="connsiteX14" fmla="*/ 118967 w 178879"/>
                <a:gd name="connsiteY14" fmla="*/ 3619 h 322516"/>
                <a:gd name="connsiteX15" fmla="*/ 153543 w 178879"/>
                <a:gd name="connsiteY15" fmla="*/ 16288 h 322516"/>
                <a:gd name="connsiteX16" fmla="*/ 172784 w 178879"/>
                <a:gd name="connsiteY16" fmla="*/ 40862 h 322516"/>
                <a:gd name="connsiteX17" fmla="*/ 178880 w 178879"/>
                <a:gd name="connsiteY17" fmla="*/ 80391 h 322516"/>
                <a:gd name="connsiteX18" fmla="*/ 177546 w 178879"/>
                <a:gd name="connsiteY18" fmla="*/ 104108 h 322516"/>
                <a:gd name="connsiteX19" fmla="*/ 172117 w 178879"/>
                <a:gd name="connsiteY19" fmla="*/ 124015 h 322516"/>
                <a:gd name="connsiteX20" fmla="*/ 160782 w 178879"/>
                <a:gd name="connsiteY20" fmla="*/ 141827 h 322516"/>
                <a:gd name="connsiteX21" fmla="*/ 141827 w 178879"/>
                <a:gd name="connsiteY21" fmla="*/ 159449 h 322516"/>
                <a:gd name="connsiteX22" fmla="*/ 125159 w 178879"/>
                <a:gd name="connsiteY22" fmla="*/ 173260 h 322516"/>
                <a:gd name="connsiteX23" fmla="*/ 115443 w 178879"/>
                <a:gd name="connsiteY23" fmla="*/ 183166 h 322516"/>
                <a:gd name="connsiteX24" fmla="*/ 111157 w 178879"/>
                <a:gd name="connsiteY24" fmla="*/ 191072 h 322516"/>
                <a:gd name="connsiteX25" fmla="*/ 110204 w 178879"/>
                <a:gd name="connsiteY25" fmla="*/ 199168 h 322516"/>
                <a:gd name="connsiteX26" fmla="*/ 110204 w 178879"/>
                <a:gd name="connsiteY26" fmla="*/ 206883 h 322516"/>
                <a:gd name="connsiteX27" fmla="*/ 40195 w 178879"/>
                <a:gd name="connsiteY27" fmla="*/ 206883 h 322516"/>
                <a:gd name="connsiteX28" fmla="*/ 40195 w 178879"/>
                <a:gd name="connsiteY28" fmla="*/ 186595 h 322516"/>
                <a:gd name="connsiteX29" fmla="*/ 75152 w 178879"/>
                <a:gd name="connsiteY29" fmla="*/ 322517 h 322516"/>
                <a:gd name="connsiteX30" fmla="*/ 50768 w 178879"/>
                <a:gd name="connsiteY30" fmla="*/ 320707 h 322516"/>
                <a:gd name="connsiteX31" fmla="*/ 36957 w 178879"/>
                <a:gd name="connsiteY31" fmla="*/ 313944 h 322516"/>
                <a:gd name="connsiteX32" fmla="*/ 30861 w 178879"/>
                <a:gd name="connsiteY32" fmla="*/ 300419 h 322516"/>
                <a:gd name="connsiteX33" fmla="*/ 29528 w 178879"/>
                <a:gd name="connsiteY33" fmla="*/ 277844 h 322516"/>
                <a:gd name="connsiteX34" fmla="*/ 30861 w 178879"/>
                <a:gd name="connsiteY34" fmla="*/ 255080 h 322516"/>
                <a:gd name="connsiteX35" fmla="*/ 36957 w 178879"/>
                <a:gd name="connsiteY35" fmla="*/ 241554 h 322516"/>
                <a:gd name="connsiteX36" fmla="*/ 50768 w 178879"/>
                <a:gd name="connsiteY36" fmla="*/ 234982 h 322516"/>
                <a:gd name="connsiteX37" fmla="*/ 75152 w 178879"/>
                <a:gd name="connsiteY37" fmla="*/ 233172 h 322516"/>
                <a:gd name="connsiteX38" fmla="*/ 99536 w 178879"/>
                <a:gd name="connsiteY38" fmla="*/ 234982 h 322516"/>
                <a:gd name="connsiteX39" fmla="*/ 113348 w 178879"/>
                <a:gd name="connsiteY39" fmla="*/ 241554 h 322516"/>
                <a:gd name="connsiteX40" fmla="*/ 119443 w 178879"/>
                <a:gd name="connsiteY40" fmla="*/ 255080 h 322516"/>
                <a:gd name="connsiteX41" fmla="*/ 120777 w 178879"/>
                <a:gd name="connsiteY41" fmla="*/ 277844 h 322516"/>
                <a:gd name="connsiteX42" fmla="*/ 119443 w 178879"/>
                <a:gd name="connsiteY42" fmla="*/ 300419 h 322516"/>
                <a:gd name="connsiteX43" fmla="*/ 113348 w 178879"/>
                <a:gd name="connsiteY43" fmla="*/ 313944 h 322516"/>
                <a:gd name="connsiteX44" fmla="*/ 99536 w 178879"/>
                <a:gd name="connsiteY44" fmla="*/ 320707 h 322516"/>
                <a:gd name="connsiteX45" fmla="*/ 75152 w 178879"/>
                <a:gd name="connsiteY45" fmla="*/ 322517 h 322516"/>
              </a:gdLst>
              <a:ahLst/>
              <a:cxnLst/>
              <a:rect l="l" t="t" r="r" b="b"/>
              <a:pathLst>
                <a:path w="178879" h="322516">
                  <a:moveTo>
                    <a:pt x="39910" y="186595"/>
                  </a:moveTo>
                  <a:cubicBezTo>
                    <a:pt x="39910" y="179356"/>
                    <a:pt x="40481" y="173164"/>
                    <a:pt x="41529" y="167831"/>
                  </a:cubicBezTo>
                  <a:cubicBezTo>
                    <a:pt x="42577" y="162592"/>
                    <a:pt x="44291" y="157639"/>
                    <a:pt x="46768" y="152972"/>
                  </a:cubicBezTo>
                  <a:cubicBezTo>
                    <a:pt x="49149" y="148304"/>
                    <a:pt x="52292" y="143828"/>
                    <a:pt x="56007" y="139636"/>
                  </a:cubicBezTo>
                  <a:cubicBezTo>
                    <a:pt x="59817" y="135446"/>
                    <a:pt x="64389" y="130874"/>
                    <a:pt x="69818" y="126111"/>
                  </a:cubicBezTo>
                  <a:cubicBezTo>
                    <a:pt x="76771" y="120110"/>
                    <a:pt x="81343" y="115062"/>
                    <a:pt x="83630" y="110966"/>
                  </a:cubicBezTo>
                  <a:cubicBezTo>
                    <a:pt x="85915" y="106870"/>
                    <a:pt x="87059" y="101251"/>
                    <a:pt x="87059" y="94012"/>
                  </a:cubicBezTo>
                  <a:cubicBezTo>
                    <a:pt x="87059" y="84106"/>
                    <a:pt x="84201" y="77819"/>
                    <a:pt x="78486" y="75248"/>
                  </a:cubicBezTo>
                  <a:cubicBezTo>
                    <a:pt x="72771" y="72676"/>
                    <a:pt x="62389" y="71438"/>
                    <a:pt x="47339" y="71438"/>
                  </a:cubicBezTo>
                  <a:cubicBezTo>
                    <a:pt x="38862" y="71438"/>
                    <a:pt x="30670" y="72009"/>
                    <a:pt x="22765" y="73057"/>
                  </a:cubicBezTo>
                  <a:cubicBezTo>
                    <a:pt x="14764" y="74104"/>
                    <a:pt x="7144" y="75533"/>
                    <a:pt x="0" y="77343"/>
                  </a:cubicBezTo>
                  <a:lnTo>
                    <a:pt x="0" y="6858"/>
                  </a:lnTo>
                  <a:cubicBezTo>
                    <a:pt x="9334" y="4477"/>
                    <a:pt x="19907" y="2762"/>
                    <a:pt x="31814" y="1619"/>
                  </a:cubicBezTo>
                  <a:cubicBezTo>
                    <a:pt x="43720" y="571"/>
                    <a:pt x="55531" y="0"/>
                    <a:pt x="67246" y="0"/>
                  </a:cubicBezTo>
                  <a:cubicBezTo>
                    <a:pt x="87439" y="0"/>
                    <a:pt x="104680" y="1238"/>
                    <a:pt x="118967" y="3619"/>
                  </a:cubicBezTo>
                  <a:cubicBezTo>
                    <a:pt x="133255" y="6001"/>
                    <a:pt x="144780" y="10192"/>
                    <a:pt x="153543" y="16288"/>
                  </a:cubicBezTo>
                  <a:cubicBezTo>
                    <a:pt x="162306" y="22289"/>
                    <a:pt x="168688" y="30480"/>
                    <a:pt x="172784" y="40862"/>
                  </a:cubicBezTo>
                  <a:cubicBezTo>
                    <a:pt x="176879" y="51244"/>
                    <a:pt x="178880" y="64389"/>
                    <a:pt x="178880" y="80391"/>
                  </a:cubicBezTo>
                  <a:cubicBezTo>
                    <a:pt x="178880" y="89154"/>
                    <a:pt x="178403" y="97060"/>
                    <a:pt x="177546" y="104108"/>
                  </a:cubicBezTo>
                  <a:cubicBezTo>
                    <a:pt x="176689" y="111157"/>
                    <a:pt x="174879" y="117824"/>
                    <a:pt x="172117" y="124015"/>
                  </a:cubicBezTo>
                  <a:cubicBezTo>
                    <a:pt x="169450" y="130207"/>
                    <a:pt x="165640" y="136112"/>
                    <a:pt x="160782" y="141827"/>
                  </a:cubicBezTo>
                  <a:cubicBezTo>
                    <a:pt x="155924" y="147542"/>
                    <a:pt x="149638" y="153448"/>
                    <a:pt x="141827" y="159449"/>
                  </a:cubicBezTo>
                  <a:cubicBezTo>
                    <a:pt x="134874" y="164878"/>
                    <a:pt x="129350" y="169450"/>
                    <a:pt x="125159" y="173260"/>
                  </a:cubicBezTo>
                  <a:cubicBezTo>
                    <a:pt x="120967" y="177070"/>
                    <a:pt x="117729" y="180308"/>
                    <a:pt x="115443" y="183166"/>
                  </a:cubicBezTo>
                  <a:cubicBezTo>
                    <a:pt x="113157" y="186023"/>
                    <a:pt x="111728" y="188690"/>
                    <a:pt x="111157" y="191072"/>
                  </a:cubicBezTo>
                  <a:cubicBezTo>
                    <a:pt x="110585" y="193453"/>
                    <a:pt x="110204" y="196215"/>
                    <a:pt x="110204" y="199168"/>
                  </a:cubicBezTo>
                  <a:lnTo>
                    <a:pt x="110204" y="206883"/>
                  </a:lnTo>
                  <a:lnTo>
                    <a:pt x="40195" y="206883"/>
                  </a:lnTo>
                  <a:lnTo>
                    <a:pt x="40195" y="186595"/>
                  </a:lnTo>
                  <a:close/>
                  <a:moveTo>
                    <a:pt x="75152" y="322517"/>
                  </a:moveTo>
                  <a:cubicBezTo>
                    <a:pt x="64961" y="322517"/>
                    <a:pt x="56769" y="321945"/>
                    <a:pt x="50768" y="320707"/>
                  </a:cubicBezTo>
                  <a:cubicBezTo>
                    <a:pt x="44767" y="319469"/>
                    <a:pt x="40195" y="317278"/>
                    <a:pt x="36957" y="313944"/>
                  </a:cubicBezTo>
                  <a:cubicBezTo>
                    <a:pt x="33814" y="310610"/>
                    <a:pt x="31718" y="306134"/>
                    <a:pt x="30861" y="300419"/>
                  </a:cubicBezTo>
                  <a:cubicBezTo>
                    <a:pt x="30004" y="294704"/>
                    <a:pt x="29528" y="287179"/>
                    <a:pt x="29528" y="277844"/>
                  </a:cubicBezTo>
                  <a:cubicBezTo>
                    <a:pt x="29528" y="268510"/>
                    <a:pt x="30004" y="260890"/>
                    <a:pt x="30861" y="255080"/>
                  </a:cubicBezTo>
                  <a:cubicBezTo>
                    <a:pt x="31814" y="249174"/>
                    <a:pt x="33814" y="244697"/>
                    <a:pt x="36957" y="241554"/>
                  </a:cubicBezTo>
                  <a:cubicBezTo>
                    <a:pt x="40100" y="238411"/>
                    <a:pt x="44672" y="236220"/>
                    <a:pt x="50768" y="234982"/>
                  </a:cubicBezTo>
                  <a:cubicBezTo>
                    <a:pt x="56769" y="233743"/>
                    <a:pt x="64961" y="233172"/>
                    <a:pt x="75152" y="233172"/>
                  </a:cubicBezTo>
                  <a:cubicBezTo>
                    <a:pt x="85344" y="233172"/>
                    <a:pt x="93536" y="233743"/>
                    <a:pt x="99536" y="234982"/>
                  </a:cubicBezTo>
                  <a:cubicBezTo>
                    <a:pt x="105537" y="236220"/>
                    <a:pt x="110109" y="238411"/>
                    <a:pt x="113348" y="241554"/>
                  </a:cubicBezTo>
                  <a:cubicBezTo>
                    <a:pt x="116491" y="244697"/>
                    <a:pt x="118586" y="249269"/>
                    <a:pt x="119443" y="255080"/>
                  </a:cubicBezTo>
                  <a:cubicBezTo>
                    <a:pt x="120396" y="260985"/>
                    <a:pt x="120777" y="268510"/>
                    <a:pt x="120777" y="277844"/>
                  </a:cubicBezTo>
                  <a:cubicBezTo>
                    <a:pt x="120777" y="287179"/>
                    <a:pt x="120301" y="294704"/>
                    <a:pt x="119443" y="300419"/>
                  </a:cubicBezTo>
                  <a:cubicBezTo>
                    <a:pt x="118586" y="306134"/>
                    <a:pt x="116491" y="310706"/>
                    <a:pt x="113348" y="313944"/>
                  </a:cubicBezTo>
                  <a:cubicBezTo>
                    <a:pt x="110204" y="317278"/>
                    <a:pt x="105632" y="319564"/>
                    <a:pt x="99536" y="320707"/>
                  </a:cubicBezTo>
                  <a:cubicBezTo>
                    <a:pt x="93536" y="321945"/>
                    <a:pt x="85344" y="322517"/>
                    <a:pt x="75152" y="32251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8" name="标题 1"/>
          <p:cNvSpPr txBox="1"/>
          <p:nvPr/>
        </p:nvSpPr>
        <p:spPr>
          <a:xfrm>
            <a:off x="2113505" y="1908669"/>
            <a:ext cx="8887791" cy="935499"/>
          </a:xfrm>
          <a:custGeom>
            <a:avLst/>
            <a:gdLst>
              <a:gd name="connsiteX0" fmla="*/ 0 w 710088"/>
              <a:gd name="connsiteY0" fmla="*/ 0 h 710088"/>
              <a:gd name="connsiteX1" fmla="*/ 710089 w 710088"/>
              <a:gd name="connsiteY1" fmla="*/ 0 h 710088"/>
              <a:gd name="connsiteX2" fmla="*/ 710089 w 710088"/>
              <a:gd name="connsiteY2" fmla="*/ 710089 h 710088"/>
              <a:gd name="connsiteX3" fmla="*/ 0 w 710088"/>
              <a:gd name="connsiteY3" fmla="*/ 710089 h 710088"/>
            </a:gdLst>
            <a:ahLst/>
            <a:cxnLst/>
            <a:rect l="l" t="t" r="r" b="b"/>
            <a:pathLst>
              <a:path w="710088" h="710088">
                <a:moveTo>
                  <a:pt x="0" y="0"/>
                </a:moveTo>
                <a:lnTo>
                  <a:pt x="710089" y="0"/>
                </a:lnTo>
                <a:lnTo>
                  <a:pt x="710089" y="710089"/>
                </a:lnTo>
                <a:lnTo>
                  <a:pt x="0" y="71008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404080" y="1971923"/>
            <a:ext cx="8395540" cy="8089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4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会计政策调整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113505" y="3253487"/>
            <a:ext cx="108000" cy="10800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2361296" y="4186900"/>
            <a:ext cx="8640000" cy="952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企业从先进先出法改为加权平均法，存货成本上升，速动比率下降，需调整后对比。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2113505" y="4269618"/>
            <a:ext cx="108000" cy="108000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数据可比性处理</a:t>
            </a:r>
            <a:endParaRPr kumimoji="1"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176249" y="421530"/>
            <a:ext cx="484151" cy="458011"/>
            <a:chOff x="176249" y="421530"/>
            <a:chExt cx="484151" cy="458011"/>
          </a:xfrm>
        </p:grpSpPr>
        <p:sp>
          <p:nvSpPr>
            <p:cNvPr id="15" name="标题 1"/>
            <p:cNvSpPr txBox="1"/>
            <p:nvPr/>
          </p:nvSpPr>
          <p:spPr>
            <a:xfrm>
              <a:off x="287184" y="506325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6" name="标题 1"/>
            <p:cNvSpPr txBox="1"/>
            <p:nvPr/>
          </p:nvSpPr>
          <p:spPr>
            <a:xfrm>
              <a:off x="176249" y="421530"/>
              <a:ext cx="251319" cy="251319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t="4617" r="255" b="14685"/>
          <a:stretch>
            <a:fillRect/>
          </a:stretch>
        </p:blipFill>
        <p:spPr>
          <a:xfrm>
            <a:off x="7041770" y="786306"/>
            <a:ext cx="5152571" cy="5534308"/>
          </a:xfrm>
          <a:custGeom>
            <a:avLst/>
            <a:gdLst>
              <a:gd name="connsiteX0" fmla="*/ 2033308 w 5152571"/>
              <a:gd name="connsiteY0" fmla="*/ 0 h 5534308"/>
              <a:gd name="connsiteX1" fmla="*/ 5152571 w 5152571"/>
              <a:gd name="connsiteY1" fmla="*/ 0 h 5534308"/>
              <a:gd name="connsiteX2" fmla="*/ 5152571 w 5152571"/>
              <a:gd name="connsiteY2" fmla="*/ 3306723 h 5534308"/>
              <a:gd name="connsiteX3" fmla="*/ 5152571 w 5152571"/>
              <a:gd name="connsiteY3" fmla="*/ 3500999 h 5534308"/>
              <a:gd name="connsiteX4" fmla="*/ 5152571 w 5152571"/>
              <a:gd name="connsiteY4" fmla="*/ 5534308 h 5534308"/>
              <a:gd name="connsiteX5" fmla="*/ 1422400 w 5152571"/>
              <a:gd name="connsiteY5" fmla="*/ 5534308 h 5534308"/>
              <a:gd name="connsiteX6" fmla="*/ 1422400 w 5152571"/>
              <a:gd name="connsiteY6" fmla="*/ 5534307 h 5534308"/>
              <a:gd name="connsiteX7" fmla="*/ 0 w 5152571"/>
              <a:gd name="connsiteY7" fmla="*/ 5534307 h 5534308"/>
              <a:gd name="connsiteX8" fmla="*/ 0 w 5152571"/>
              <a:gd name="connsiteY8" fmla="*/ 2033308 h 5534308"/>
              <a:gd name="connsiteX9" fmla="*/ 2033308 w 5152571"/>
              <a:gd name="connsiteY9" fmla="*/ 0 h 5534308"/>
            </a:gdLst>
            <a:ahLst/>
            <a:cxnLst/>
            <a:rect l="l" t="t" r="r" b="b"/>
            <a:pathLst>
              <a:path w="5152571" h="5534308">
                <a:moveTo>
                  <a:pt x="2033308" y="0"/>
                </a:moveTo>
                <a:lnTo>
                  <a:pt x="5152571" y="0"/>
                </a:lnTo>
                <a:lnTo>
                  <a:pt x="5152571" y="3306723"/>
                </a:lnTo>
                <a:lnTo>
                  <a:pt x="5152571" y="3500999"/>
                </a:lnTo>
                <a:lnTo>
                  <a:pt x="5152571" y="5534308"/>
                </a:lnTo>
                <a:lnTo>
                  <a:pt x="1422400" y="5534308"/>
                </a:lnTo>
                <a:lnTo>
                  <a:pt x="1422400" y="5534307"/>
                </a:lnTo>
                <a:lnTo>
                  <a:pt x="0" y="5534307"/>
                </a:lnTo>
                <a:lnTo>
                  <a:pt x="0" y="2033308"/>
                </a:lnTo>
                <a:cubicBezTo>
                  <a:pt x="0" y="910343"/>
                  <a:pt x="910343" y="0"/>
                  <a:pt x="203330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775813 h 6858000"/>
              <a:gd name="connsiteX3" fmla="*/ 9093193 w 12192000"/>
              <a:gd name="connsiteY3" fmla="*/ 775813 h 6858000"/>
              <a:gd name="connsiteX4" fmla="*/ 7039430 w 12192000"/>
              <a:gd name="connsiteY4" fmla="*/ 2829576 h 6858000"/>
              <a:gd name="connsiteX5" fmla="*/ 7039430 w 12192000"/>
              <a:gd name="connsiteY5" fmla="*/ 3933371 h 6858000"/>
              <a:gd name="connsiteX6" fmla="*/ 7027256 w 12192000"/>
              <a:gd name="connsiteY6" fmla="*/ 3933371 h 6858000"/>
              <a:gd name="connsiteX7" fmla="*/ 7027256 w 12192000"/>
              <a:gd name="connsiteY7" fmla="*/ 6320614 h 6858000"/>
              <a:gd name="connsiteX8" fmla="*/ 12192000 w 12192000"/>
              <a:gd name="connsiteY8" fmla="*/ 6320614 h 6858000"/>
              <a:gd name="connsiteX9" fmla="*/ 12192000 w 12192000"/>
              <a:gd name="connsiteY9" fmla="*/ 6858000 h 6858000"/>
              <a:gd name="connsiteX10" fmla="*/ 0 w 12192000"/>
              <a:gd name="connsiteY10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775813"/>
                </a:lnTo>
                <a:lnTo>
                  <a:pt x="9093193" y="775813"/>
                </a:lnTo>
                <a:cubicBezTo>
                  <a:pt x="7958931" y="775813"/>
                  <a:pt x="7039430" y="1695314"/>
                  <a:pt x="7039430" y="2829576"/>
                </a:cubicBezTo>
                <a:lnTo>
                  <a:pt x="7039430" y="3933371"/>
                </a:lnTo>
                <a:lnTo>
                  <a:pt x="7027256" y="3933371"/>
                </a:lnTo>
                <a:lnTo>
                  <a:pt x="7027256" y="6320614"/>
                </a:lnTo>
                <a:lnTo>
                  <a:pt x="12192000" y="6320614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  <a:effectLst>
            <a:outerShdw blurRad="139700" dist="101600" dir="2700000" algn="tl" rotWithShape="0">
              <a:schemeClr val="accent1">
                <a:lumMod val="50000"/>
                <a:alpha val="6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351326" y="2139706"/>
            <a:ext cx="1163775" cy="1213093"/>
          </a:xfrm>
          <a:prstGeom prst="round2DiagRect">
            <a:avLst>
              <a:gd name="adj1" fmla="val 36561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63755" y="2132676"/>
            <a:ext cx="3352065" cy="14465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8800">
                <a:ln w="12700">
                  <a:noFill/>
                </a:ln>
                <a:solidFill>
                  <a:srgbClr val="C55A11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391650" y="358314"/>
            <a:ext cx="855964" cy="855985"/>
          </a:xfrm>
          <a:prstGeom prst="round2DiagRect">
            <a:avLst>
              <a:gd name="adj1" fmla="val 43917"/>
              <a:gd name="adj2" fmla="val 0"/>
            </a:avLst>
          </a:prstGeom>
          <a:gradFill>
            <a:gsLst>
              <a:gs pos="0">
                <a:schemeClr val="accent1">
                  <a:alpha val="7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V="1">
            <a:off x="-2341" y="-5273"/>
            <a:ext cx="4600122" cy="1200521"/>
          </a:xfrm>
          <a:custGeom>
            <a:avLst/>
            <a:gdLst>
              <a:gd name="connsiteX0" fmla="*/ 0 w 4600122"/>
              <a:gd name="connsiteY0" fmla="*/ 1200521 h 1200521"/>
              <a:gd name="connsiteX1" fmla="*/ 4600122 w 4600122"/>
              <a:gd name="connsiteY1" fmla="*/ 1200521 h 1200521"/>
              <a:gd name="connsiteX2" fmla="*/ 4600122 w 4600122"/>
              <a:gd name="connsiteY2" fmla="*/ 1065295 h 1200521"/>
              <a:gd name="connsiteX3" fmla="*/ 3610964 w 4600122"/>
              <a:gd name="connsiteY3" fmla="*/ 0 h 1200521"/>
              <a:gd name="connsiteX4" fmla="*/ 0 w 4600122"/>
              <a:gd name="connsiteY4" fmla="*/ 0 h 1200521"/>
            </a:gdLst>
            <a:ahLst/>
            <a:cxnLst/>
            <a:rect l="l" t="t" r="r" b="b"/>
            <a:pathLst>
              <a:path w="4600122" h="1200521">
                <a:moveTo>
                  <a:pt x="0" y="1200521"/>
                </a:moveTo>
                <a:lnTo>
                  <a:pt x="4600122" y="1200521"/>
                </a:lnTo>
                <a:lnTo>
                  <a:pt x="4600122" y="1065295"/>
                </a:lnTo>
                <a:cubicBezTo>
                  <a:pt x="4600122" y="476949"/>
                  <a:pt x="4157261" y="0"/>
                  <a:pt x="3610964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6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93267" y="5455200"/>
            <a:ext cx="5346819" cy="20006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0000">
                <a:schemeClr val="accent1"/>
              </a:gs>
            </a:gsLst>
            <a:lin ang="10800000" scaled="0"/>
          </a:gra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83978" y="580016"/>
            <a:ext cx="2320815" cy="288195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93955" y="3398780"/>
            <a:ext cx="5752746" cy="19331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三、流动性陷阱识别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9874251" y="5464629"/>
            <a:ext cx="2625272" cy="855985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alpha val="54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581326" y="2374482"/>
            <a:ext cx="735126" cy="697785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73275" y="1781675"/>
            <a:ext cx="5152571" cy="76944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3600">
                <a:ln w="12700">
                  <a:solidFill>
                    <a:srgbClr val="000000">
                      <a:alpha val="100000"/>
                    </a:srgbClr>
                  </a:solidFill>
                </a:ln>
                <a:noFill/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POWERPOINT DESIGN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034081" y="627875"/>
            <a:ext cx="1951763" cy="29578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8800">
                <a:ln w="12700">
                  <a:noFill/>
                </a:ln>
                <a:solidFill>
                  <a:srgbClr val="C55A11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03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209909" y="1265960"/>
            <a:ext cx="10284616" cy="2190585"/>
          </a:xfrm>
          <a:prstGeom prst="roundRect">
            <a:avLst>
              <a:gd name="adj" fmla="val 6411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209909" y="3813974"/>
            <a:ext cx="10284616" cy="2190585"/>
          </a:xfrm>
          <a:prstGeom prst="roundRect">
            <a:avLst>
              <a:gd name="adj" fmla="val 6411"/>
            </a:avLst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166517" y="1221739"/>
            <a:ext cx="10284616" cy="2190585"/>
          </a:xfrm>
          <a:prstGeom prst="roundRect">
            <a:avLst>
              <a:gd name="adj" fmla="val 6411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644395" y="1704830"/>
            <a:ext cx="9623767" cy="1485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流动比率虚高可能是存货积压或应收账款账龄老化。
某企业流动比率2.0，但存货周转率低，应收账款回收慢，实际偿债能力弱。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166517" y="3769753"/>
            <a:ext cx="10284616" cy="2190585"/>
          </a:xfrm>
          <a:prstGeom prst="roundRect">
            <a:avLst>
              <a:gd name="adj" fmla="val 6411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644395" y="4252843"/>
            <a:ext cx="9623767" cy="14850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存贷双高现象，货币资金与有息负债同步激增。
企业货币资金100亿元，短期借款80亿元，资金闲置且背负高额利息。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60400" y="1843016"/>
            <a:ext cx="844596" cy="84459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27948" y="2072527"/>
            <a:ext cx="509500" cy="3855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01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60400" y="4376292"/>
            <a:ext cx="844596" cy="844596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827948" y="4605803"/>
            <a:ext cx="509500" cy="3855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02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03791" y="1756233"/>
            <a:ext cx="143787" cy="14378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03791" y="4289509"/>
            <a:ext cx="143787" cy="14378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644394" y="1383168"/>
            <a:ext cx="9622651" cy="3855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流动比率虚高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644395" y="3911516"/>
            <a:ext cx="9622651" cy="38557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存贷双高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典型陷阱特征</a:t>
            </a:r>
            <a:endParaRPr kumimoji="1"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176249" y="421530"/>
            <a:ext cx="484151" cy="458011"/>
            <a:chOff x="176249" y="421530"/>
            <a:chExt cx="484151" cy="458011"/>
          </a:xfrm>
        </p:grpSpPr>
        <p:sp>
          <p:nvSpPr>
            <p:cNvPr id="19" name="标题 1"/>
            <p:cNvSpPr txBox="1"/>
            <p:nvPr/>
          </p:nvSpPr>
          <p:spPr>
            <a:xfrm>
              <a:off x="287184" y="506325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0" name="标题 1"/>
            <p:cNvSpPr txBox="1"/>
            <p:nvPr/>
          </p:nvSpPr>
          <p:spPr>
            <a:xfrm>
              <a:off x="176249" y="421530"/>
              <a:ext cx="251319" cy="251319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757004" y="2009343"/>
            <a:ext cx="6665292" cy="180000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  <a:alpha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757004" y="1433665"/>
            <a:ext cx="6665292" cy="6786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康得新事件</a:t>
            </a:r>
            <a:endParaRPr kumimoji="1" lang="zh-CN" altLang="en-US"/>
          </a:p>
        </p:txBody>
      </p:sp>
      <p:cxnSp>
        <p:nvCxnSpPr>
          <p:cNvPr id="5" name="标题 1"/>
          <p:cNvCxnSpPr/>
          <p:nvPr/>
        </p:nvCxnSpPr>
        <p:spPr>
          <a:xfrm>
            <a:off x="3472074" y="3816849"/>
            <a:ext cx="5220000" cy="0"/>
          </a:xfrm>
          <a:prstGeom prst="line">
            <a:avLst/>
          </a:prstGeom>
          <a:noFill/>
          <a:ln w="25400" cap="sq">
            <a:solidFill>
              <a:schemeClr val="accent1">
                <a:alpha val="50000"/>
              </a:schemeClr>
            </a:solidFill>
            <a:miter/>
          </a:ln>
        </p:spPr>
      </p:cxnSp>
      <p:sp>
        <p:nvSpPr>
          <p:cNvPr id="6" name="标题 1"/>
          <p:cNvSpPr txBox="1"/>
          <p:nvPr/>
        </p:nvSpPr>
        <p:spPr>
          <a:xfrm rot="8113744">
            <a:off x="3070340" y="2626490"/>
            <a:ext cx="792000" cy="792000"/>
          </a:xfrm>
          <a:prstGeom prst="teardrop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394340" y="3744848"/>
            <a:ext cx="144000" cy="144000"/>
          </a:xfrm>
          <a:prstGeom prst="ellipse">
            <a:avLst/>
          </a:prstGeom>
          <a:solidFill>
            <a:schemeClr val="bg1"/>
          </a:solidFill>
          <a:ln w="254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501318" y="4051181"/>
            <a:ext cx="3930044" cy="17795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康得新122亿货币资金造假事件，指标异常暴露问题。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055723" y="2837824"/>
            <a:ext cx="821234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9D4BB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8113744">
            <a:off x="8316960" y="2626490"/>
            <a:ext cx="792000" cy="792000"/>
          </a:xfrm>
          <a:prstGeom prst="teardrop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640959" y="3744848"/>
            <a:ext cx="144000" cy="144000"/>
          </a:xfrm>
          <a:prstGeom prst="ellipse">
            <a:avLst/>
          </a:prstGeom>
          <a:solidFill>
            <a:schemeClr val="bg1"/>
          </a:solidFill>
          <a:ln w="254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747938" y="4051181"/>
            <a:ext cx="3930044" cy="177955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康得新货币资金虚高，但经营活动现金流持续为负，短期偿债能力存疑。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302343" y="2837824"/>
            <a:ext cx="821234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9D4BB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案例解析</a:t>
            </a:r>
            <a:endParaRPr kumimoji="1"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176249" y="421530"/>
            <a:ext cx="484151" cy="458011"/>
            <a:chOff x="176249" y="421530"/>
            <a:chExt cx="484151" cy="458011"/>
          </a:xfrm>
        </p:grpSpPr>
        <p:sp>
          <p:nvSpPr>
            <p:cNvPr id="16" name="标题 1"/>
            <p:cNvSpPr txBox="1"/>
            <p:nvPr/>
          </p:nvSpPr>
          <p:spPr>
            <a:xfrm>
              <a:off x="287184" y="506325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7" name="标题 1"/>
            <p:cNvSpPr txBox="1"/>
            <p:nvPr/>
          </p:nvSpPr>
          <p:spPr>
            <a:xfrm>
              <a:off x="176249" y="421530"/>
              <a:ext cx="251319" cy="251319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6962" y="2229818"/>
            <a:ext cx="12192000" cy="255537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5400000">
            <a:off x="3006439" y="1854573"/>
            <a:ext cx="1152734" cy="1001761"/>
          </a:xfrm>
          <a:custGeom>
            <a:avLst/>
            <a:gdLst>
              <a:gd name="connsiteX0" fmla="*/ 0 w 13027663"/>
              <a:gd name="connsiteY0" fmla="*/ 5665516 h 11321432"/>
              <a:gd name="connsiteX1" fmla="*/ 17 w 13027663"/>
              <a:gd name="connsiteY1" fmla="*/ 5664847 h 11321432"/>
              <a:gd name="connsiteX2" fmla="*/ 0 w 13027663"/>
              <a:gd name="connsiteY2" fmla="*/ 5655918 h 11321432"/>
              <a:gd name="connsiteX3" fmla="*/ 292 w 13027663"/>
              <a:gd name="connsiteY3" fmla="*/ 5654399 h 11321432"/>
              <a:gd name="connsiteX4" fmla="*/ 2777 w 13027663"/>
              <a:gd name="connsiteY4" fmla="*/ 5560006 h 11321432"/>
              <a:gd name="connsiteX5" fmla="*/ 71894 w 13027663"/>
              <a:gd name="connsiteY5" fmla="*/ 5354460 h 11321432"/>
              <a:gd name="connsiteX6" fmla="*/ 3005595 w 13027663"/>
              <a:gd name="connsiteY6" fmla="*/ 273141 h 11321432"/>
              <a:gd name="connsiteX7" fmla="*/ 3546035 w 13027663"/>
              <a:gd name="connsiteY7" fmla="*/ 4137 h 11321432"/>
              <a:gd name="connsiteX8" fmla="*/ 3556238 w 13027663"/>
              <a:gd name="connsiteY8" fmla="*/ 6446 h 11321432"/>
              <a:gd name="connsiteX9" fmla="*/ 3608331 w 13027663"/>
              <a:gd name="connsiteY9" fmla="*/ 1195 h 11321432"/>
              <a:gd name="connsiteX10" fmla="*/ 9475731 w 13027663"/>
              <a:gd name="connsiteY10" fmla="*/ 1196 h 11321432"/>
              <a:gd name="connsiteX11" fmla="*/ 9500093 w 13027663"/>
              <a:gd name="connsiteY11" fmla="*/ 3652 h 11321432"/>
              <a:gd name="connsiteX12" fmla="*/ 9587137 w 13027663"/>
              <a:gd name="connsiteY12" fmla="*/ 1361 h 11321432"/>
              <a:gd name="connsiteX13" fmla="*/ 10022069 w 13027663"/>
              <a:gd name="connsiteY13" fmla="*/ 273142 h 11321432"/>
              <a:gd name="connsiteX14" fmla="*/ 12955769 w 13027663"/>
              <a:gd name="connsiteY14" fmla="*/ 5354460 h 11321432"/>
              <a:gd name="connsiteX15" fmla="*/ 13024885 w 13027663"/>
              <a:gd name="connsiteY15" fmla="*/ 5560006 h 11321432"/>
              <a:gd name="connsiteX16" fmla="*/ 13027363 w 13027663"/>
              <a:gd name="connsiteY16" fmla="*/ 5654132 h 11321432"/>
              <a:gd name="connsiteX17" fmla="*/ 13027663 w 13027663"/>
              <a:gd name="connsiteY17" fmla="*/ 5655918 h 11321432"/>
              <a:gd name="connsiteX18" fmla="*/ 13027537 w 13027663"/>
              <a:gd name="connsiteY18" fmla="*/ 5660717 h 11321432"/>
              <a:gd name="connsiteX19" fmla="*/ 13027663 w 13027663"/>
              <a:gd name="connsiteY19" fmla="*/ 5665516 h 11321432"/>
              <a:gd name="connsiteX20" fmla="*/ 13027363 w 13027663"/>
              <a:gd name="connsiteY20" fmla="*/ 5667302 h 11321432"/>
              <a:gd name="connsiteX21" fmla="*/ 13024885 w 13027663"/>
              <a:gd name="connsiteY21" fmla="*/ 5761428 h 11321432"/>
              <a:gd name="connsiteX22" fmla="*/ 12955769 w 13027663"/>
              <a:gd name="connsiteY22" fmla="*/ 5966974 h 11321432"/>
              <a:gd name="connsiteX23" fmla="*/ 10022069 w 13027663"/>
              <a:gd name="connsiteY23" fmla="*/ 11048291 h 11321432"/>
              <a:gd name="connsiteX24" fmla="*/ 9587137 w 13027663"/>
              <a:gd name="connsiteY24" fmla="*/ 11320072 h 11321432"/>
              <a:gd name="connsiteX25" fmla="*/ 9500095 w 13027663"/>
              <a:gd name="connsiteY25" fmla="*/ 11317782 h 11321432"/>
              <a:gd name="connsiteX26" fmla="*/ 9475731 w 13027663"/>
              <a:gd name="connsiteY26" fmla="*/ 11320238 h 11321432"/>
              <a:gd name="connsiteX27" fmla="*/ 3608331 w 13027663"/>
              <a:gd name="connsiteY27" fmla="*/ 11320238 h 11321432"/>
              <a:gd name="connsiteX28" fmla="*/ 3556237 w 13027663"/>
              <a:gd name="connsiteY28" fmla="*/ 11314986 h 11321432"/>
              <a:gd name="connsiteX29" fmla="*/ 3546035 w 13027663"/>
              <a:gd name="connsiteY29" fmla="*/ 11317295 h 11321432"/>
              <a:gd name="connsiteX30" fmla="*/ 3005595 w 13027663"/>
              <a:gd name="connsiteY30" fmla="*/ 11048291 h 11321432"/>
              <a:gd name="connsiteX31" fmla="*/ 71894 w 13027663"/>
              <a:gd name="connsiteY31" fmla="*/ 5966974 h 11321432"/>
              <a:gd name="connsiteX32" fmla="*/ 153 w 13027663"/>
              <a:gd name="connsiteY32" fmla="*/ 5735010 h 11321432"/>
              <a:gd name="connsiteX33" fmla="*/ 19 w 13027663"/>
              <a:gd name="connsiteY33" fmla="*/ 5665630 h 11321432"/>
            </a:gdLst>
            <a:ahLst/>
            <a:cxnLst/>
            <a:rect l="l" t="t" r="r" b="b"/>
            <a:pathLst>
              <a:path w="13027663" h="11321432">
                <a:moveTo>
                  <a:pt x="0" y="5665516"/>
                </a:moveTo>
                <a:lnTo>
                  <a:pt x="17" y="5664847"/>
                </a:lnTo>
                <a:lnTo>
                  <a:pt x="0" y="5655918"/>
                </a:lnTo>
                <a:lnTo>
                  <a:pt x="292" y="5654399"/>
                </a:lnTo>
                <a:lnTo>
                  <a:pt x="2777" y="5560006"/>
                </a:lnTo>
                <a:cubicBezTo>
                  <a:pt x="11513" y="5489608"/>
                  <a:pt x="34195" y="5419759"/>
                  <a:pt x="71894" y="5354460"/>
                </a:cubicBezTo>
                <a:lnTo>
                  <a:pt x="3005595" y="273141"/>
                </a:lnTo>
                <a:cubicBezTo>
                  <a:pt x="3118696" y="77244"/>
                  <a:pt x="3334840" y="-22070"/>
                  <a:pt x="3546035" y="4137"/>
                </a:cubicBezTo>
                <a:lnTo>
                  <a:pt x="3556238" y="6446"/>
                </a:lnTo>
                <a:lnTo>
                  <a:pt x="3608331" y="1195"/>
                </a:lnTo>
                <a:lnTo>
                  <a:pt x="9475731" y="1196"/>
                </a:lnTo>
                <a:lnTo>
                  <a:pt x="9500093" y="3652"/>
                </a:lnTo>
                <a:lnTo>
                  <a:pt x="9587137" y="1361"/>
                </a:lnTo>
                <a:cubicBezTo>
                  <a:pt x="9762009" y="13719"/>
                  <a:pt x="9927817" y="109895"/>
                  <a:pt x="10022069" y="273142"/>
                </a:cubicBezTo>
                <a:lnTo>
                  <a:pt x="12955769" y="5354460"/>
                </a:lnTo>
                <a:cubicBezTo>
                  <a:pt x="12993469" y="5419759"/>
                  <a:pt x="13016151" y="5489608"/>
                  <a:pt x="13024885" y="5560006"/>
                </a:cubicBezTo>
                <a:lnTo>
                  <a:pt x="13027363" y="5654132"/>
                </a:lnTo>
                <a:lnTo>
                  <a:pt x="13027663" y="5655918"/>
                </a:lnTo>
                <a:lnTo>
                  <a:pt x="13027537" y="5660717"/>
                </a:lnTo>
                <a:lnTo>
                  <a:pt x="13027663" y="5665516"/>
                </a:lnTo>
                <a:lnTo>
                  <a:pt x="13027363" y="5667302"/>
                </a:lnTo>
                <a:lnTo>
                  <a:pt x="13024885" y="5761428"/>
                </a:lnTo>
                <a:cubicBezTo>
                  <a:pt x="13016151" y="5831826"/>
                  <a:pt x="12993469" y="5901675"/>
                  <a:pt x="12955769" y="5966974"/>
                </a:cubicBezTo>
                <a:lnTo>
                  <a:pt x="10022069" y="11048291"/>
                </a:lnTo>
                <a:cubicBezTo>
                  <a:pt x="9927817" y="11211539"/>
                  <a:pt x="9762009" y="11307714"/>
                  <a:pt x="9587137" y="11320072"/>
                </a:cubicBezTo>
                <a:lnTo>
                  <a:pt x="9500095" y="11317782"/>
                </a:lnTo>
                <a:lnTo>
                  <a:pt x="9475731" y="11320238"/>
                </a:lnTo>
                <a:lnTo>
                  <a:pt x="3608331" y="11320238"/>
                </a:lnTo>
                <a:lnTo>
                  <a:pt x="3556237" y="11314986"/>
                </a:lnTo>
                <a:lnTo>
                  <a:pt x="3546035" y="11317295"/>
                </a:lnTo>
                <a:cubicBezTo>
                  <a:pt x="3334840" y="11343502"/>
                  <a:pt x="3118696" y="11244188"/>
                  <a:pt x="3005595" y="11048291"/>
                </a:cubicBezTo>
                <a:lnTo>
                  <a:pt x="71894" y="5966974"/>
                </a:lnTo>
                <a:cubicBezTo>
                  <a:pt x="29482" y="5893512"/>
                  <a:pt x="6077" y="5814293"/>
                  <a:pt x="153" y="5735010"/>
                </a:cubicBezTo>
                <a:lnTo>
                  <a:pt x="19" y="566563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>
            <a:outerShdw blurRad="114300" dist="381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5400000">
            <a:off x="8254646" y="1854572"/>
            <a:ext cx="1152734" cy="1001761"/>
          </a:xfrm>
          <a:custGeom>
            <a:avLst/>
            <a:gdLst>
              <a:gd name="connsiteX0" fmla="*/ 0 w 13027663"/>
              <a:gd name="connsiteY0" fmla="*/ 5665516 h 11321432"/>
              <a:gd name="connsiteX1" fmla="*/ 17 w 13027663"/>
              <a:gd name="connsiteY1" fmla="*/ 5664847 h 11321432"/>
              <a:gd name="connsiteX2" fmla="*/ 0 w 13027663"/>
              <a:gd name="connsiteY2" fmla="*/ 5655918 h 11321432"/>
              <a:gd name="connsiteX3" fmla="*/ 292 w 13027663"/>
              <a:gd name="connsiteY3" fmla="*/ 5654399 h 11321432"/>
              <a:gd name="connsiteX4" fmla="*/ 2777 w 13027663"/>
              <a:gd name="connsiteY4" fmla="*/ 5560006 h 11321432"/>
              <a:gd name="connsiteX5" fmla="*/ 71894 w 13027663"/>
              <a:gd name="connsiteY5" fmla="*/ 5354460 h 11321432"/>
              <a:gd name="connsiteX6" fmla="*/ 3005595 w 13027663"/>
              <a:gd name="connsiteY6" fmla="*/ 273141 h 11321432"/>
              <a:gd name="connsiteX7" fmla="*/ 3546035 w 13027663"/>
              <a:gd name="connsiteY7" fmla="*/ 4137 h 11321432"/>
              <a:gd name="connsiteX8" fmla="*/ 3556238 w 13027663"/>
              <a:gd name="connsiteY8" fmla="*/ 6446 h 11321432"/>
              <a:gd name="connsiteX9" fmla="*/ 3608331 w 13027663"/>
              <a:gd name="connsiteY9" fmla="*/ 1195 h 11321432"/>
              <a:gd name="connsiteX10" fmla="*/ 9475731 w 13027663"/>
              <a:gd name="connsiteY10" fmla="*/ 1196 h 11321432"/>
              <a:gd name="connsiteX11" fmla="*/ 9500093 w 13027663"/>
              <a:gd name="connsiteY11" fmla="*/ 3652 h 11321432"/>
              <a:gd name="connsiteX12" fmla="*/ 9587137 w 13027663"/>
              <a:gd name="connsiteY12" fmla="*/ 1361 h 11321432"/>
              <a:gd name="connsiteX13" fmla="*/ 10022069 w 13027663"/>
              <a:gd name="connsiteY13" fmla="*/ 273142 h 11321432"/>
              <a:gd name="connsiteX14" fmla="*/ 12955769 w 13027663"/>
              <a:gd name="connsiteY14" fmla="*/ 5354460 h 11321432"/>
              <a:gd name="connsiteX15" fmla="*/ 13024885 w 13027663"/>
              <a:gd name="connsiteY15" fmla="*/ 5560006 h 11321432"/>
              <a:gd name="connsiteX16" fmla="*/ 13027363 w 13027663"/>
              <a:gd name="connsiteY16" fmla="*/ 5654132 h 11321432"/>
              <a:gd name="connsiteX17" fmla="*/ 13027663 w 13027663"/>
              <a:gd name="connsiteY17" fmla="*/ 5655918 h 11321432"/>
              <a:gd name="connsiteX18" fmla="*/ 13027537 w 13027663"/>
              <a:gd name="connsiteY18" fmla="*/ 5660717 h 11321432"/>
              <a:gd name="connsiteX19" fmla="*/ 13027663 w 13027663"/>
              <a:gd name="connsiteY19" fmla="*/ 5665516 h 11321432"/>
              <a:gd name="connsiteX20" fmla="*/ 13027363 w 13027663"/>
              <a:gd name="connsiteY20" fmla="*/ 5667302 h 11321432"/>
              <a:gd name="connsiteX21" fmla="*/ 13024885 w 13027663"/>
              <a:gd name="connsiteY21" fmla="*/ 5761428 h 11321432"/>
              <a:gd name="connsiteX22" fmla="*/ 12955769 w 13027663"/>
              <a:gd name="connsiteY22" fmla="*/ 5966974 h 11321432"/>
              <a:gd name="connsiteX23" fmla="*/ 10022069 w 13027663"/>
              <a:gd name="connsiteY23" fmla="*/ 11048291 h 11321432"/>
              <a:gd name="connsiteX24" fmla="*/ 9587137 w 13027663"/>
              <a:gd name="connsiteY24" fmla="*/ 11320072 h 11321432"/>
              <a:gd name="connsiteX25" fmla="*/ 9500095 w 13027663"/>
              <a:gd name="connsiteY25" fmla="*/ 11317782 h 11321432"/>
              <a:gd name="connsiteX26" fmla="*/ 9475731 w 13027663"/>
              <a:gd name="connsiteY26" fmla="*/ 11320238 h 11321432"/>
              <a:gd name="connsiteX27" fmla="*/ 3608331 w 13027663"/>
              <a:gd name="connsiteY27" fmla="*/ 11320238 h 11321432"/>
              <a:gd name="connsiteX28" fmla="*/ 3556237 w 13027663"/>
              <a:gd name="connsiteY28" fmla="*/ 11314986 h 11321432"/>
              <a:gd name="connsiteX29" fmla="*/ 3546035 w 13027663"/>
              <a:gd name="connsiteY29" fmla="*/ 11317295 h 11321432"/>
              <a:gd name="connsiteX30" fmla="*/ 3005595 w 13027663"/>
              <a:gd name="connsiteY30" fmla="*/ 11048291 h 11321432"/>
              <a:gd name="connsiteX31" fmla="*/ 71894 w 13027663"/>
              <a:gd name="connsiteY31" fmla="*/ 5966974 h 11321432"/>
              <a:gd name="connsiteX32" fmla="*/ 153 w 13027663"/>
              <a:gd name="connsiteY32" fmla="*/ 5735010 h 11321432"/>
              <a:gd name="connsiteX33" fmla="*/ 19 w 13027663"/>
              <a:gd name="connsiteY33" fmla="*/ 5665630 h 11321432"/>
            </a:gdLst>
            <a:ahLst/>
            <a:cxnLst/>
            <a:rect l="l" t="t" r="r" b="b"/>
            <a:pathLst>
              <a:path w="13027663" h="11321432">
                <a:moveTo>
                  <a:pt x="0" y="5665516"/>
                </a:moveTo>
                <a:lnTo>
                  <a:pt x="17" y="5664847"/>
                </a:lnTo>
                <a:lnTo>
                  <a:pt x="0" y="5655918"/>
                </a:lnTo>
                <a:lnTo>
                  <a:pt x="292" y="5654399"/>
                </a:lnTo>
                <a:lnTo>
                  <a:pt x="2777" y="5560006"/>
                </a:lnTo>
                <a:cubicBezTo>
                  <a:pt x="11513" y="5489608"/>
                  <a:pt x="34195" y="5419759"/>
                  <a:pt x="71894" y="5354460"/>
                </a:cubicBezTo>
                <a:lnTo>
                  <a:pt x="3005595" y="273141"/>
                </a:lnTo>
                <a:cubicBezTo>
                  <a:pt x="3118696" y="77244"/>
                  <a:pt x="3334840" y="-22070"/>
                  <a:pt x="3546035" y="4137"/>
                </a:cubicBezTo>
                <a:lnTo>
                  <a:pt x="3556238" y="6446"/>
                </a:lnTo>
                <a:lnTo>
                  <a:pt x="3608331" y="1195"/>
                </a:lnTo>
                <a:lnTo>
                  <a:pt x="9475731" y="1196"/>
                </a:lnTo>
                <a:lnTo>
                  <a:pt x="9500093" y="3652"/>
                </a:lnTo>
                <a:lnTo>
                  <a:pt x="9587137" y="1361"/>
                </a:lnTo>
                <a:cubicBezTo>
                  <a:pt x="9762009" y="13719"/>
                  <a:pt x="9927817" y="109895"/>
                  <a:pt x="10022069" y="273142"/>
                </a:cubicBezTo>
                <a:lnTo>
                  <a:pt x="12955769" y="5354460"/>
                </a:lnTo>
                <a:cubicBezTo>
                  <a:pt x="12993469" y="5419759"/>
                  <a:pt x="13016151" y="5489608"/>
                  <a:pt x="13024885" y="5560006"/>
                </a:cubicBezTo>
                <a:lnTo>
                  <a:pt x="13027363" y="5654132"/>
                </a:lnTo>
                <a:lnTo>
                  <a:pt x="13027663" y="5655918"/>
                </a:lnTo>
                <a:lnTo>
                  <a:pt x="13027537" y="5660717"/>
                </a:lnTo>
                <a:lnTo>
                  <a:pt x="13027663" y="5665516"/>
                </a:lnTo>
                <a:lnTo>
                  <a:pt x="13027363" y="5667302"/>
                </a:lnTo>
                <a:lnTo>
                  <a:pt x="13024885" y="5761428"/>
                </a:lnTo>
                <a:cubicBezTo>
                  <a:pt x="13016151" y="5831826"/>
                  <a:pt x="12993469" y="5901675"/>
                  <a:pt x="12955769" y="5966974"/>
                </a:cubicBezTo>
                <a:lnTo>
                  <a:pt x="10022069" y="11048291"/>
                </a:lnTo>
                <a:cubicBezTo>
                  <a:pt x="9927817" y="11211539"/>
                  <a:pt x="9762009" y="11307714"/>
                  <a:pt x="9587137" y="11320072"/>
                </a:cubicBezTo>
                <a:lnTo>
                  <a:pt x="9500095" y="11317782"/>
                </a:lnTo>
                <a:lnTo>
                  <a:pt x="9475731" y="11320238"/>
                </a:lnTo>
                <a:lnTo>
                  <a:pt x="3608331" y="11320238"/>
                </a:lnTo>
                <a:lnTo>
                  <a:pt x="3556237" y="11314986"/>
                </a:lnTo>
                <a:lnTo>
                  <a:pt x="3546035" y="11317295"/>
                </a:lnTo>
                <a:cubicBezTo>
                  <a:pt x="3334840" y="11343502"/>
                  <a:pt x="3118696" y="11244188"/>
                  <a:pt x="3005595" y="11048291"/>
                </a:cubicBezTo>
                <a:lnTo>
                  <a:pt x="71894" y="5966974"/>
                </a:lnTo>
                <a:cubicBezTo>
                  <a:pt x="29482" y="5893512"/>
                  <a:pt x="6077" y="5814293"/>
                  <a:pt x="153" y="5735010"/>
                </a:cubicBezTo>
                <a:lnTo>
                  <a:pt x="19" y="566563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  <a:effectLst>
            <a:outerShdw blurRad="114300" dist="38100" dir="2700000" algn="tl" rotWithShape="0">
              <a:schemeClr val="accent1">
                <a:lumMod val="50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2998808" y="1986121"/>
            <a:ext cx="1167997" cy="7386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635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8247015" y="1986120"/>
            <a:ext cx="1167997" cy="7386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4800">
                <a:ln w="635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175339" y="2949670"/>
            <a:ext cx="4814935" cy="31844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未披露的对外担保、诉讼赔偿等或有负债影响。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423546" y="2949669"/>
            <a:ext cx="4814935" cy="31844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企业对外担保10亿元未披露，一旦被担保方违约，企业需承担巨额债务。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82600" y="906021"/>
            <a:ext cx="5662304" cy="65131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55A11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或有负债影响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表外负债识别</a:t>
            </a:r>
            <a:endParaRPr kumimoji="1"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76249" y="421530"/>
            <a:ext cx="484151" cy="458011"/>
            <a:chOff x="176249" y="421530"/>
            <a:chExt cx="484151" cy="458011"/>
          </a:xfrm>
        </p:grpSpPr>
        <p:sp>
          <p:nvSpPr>
            <p:cNvPr id="13" name="标题 1"/>
            <p:cNvSpPr txBox="1"/>
            <p:nvPr/>
          </p:nvSpPr>
          <p:spPr>
            <a:xfrm>
              <a:off x="287184" y="506325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4" name="标题 1"/>
            <p:cNvSpPr txBox="1"/>
            <p:nvPr/>
          </p:nvSpPr>
          <p:spPr>
            <a:xfrm>
              <a:off x="176249" y="421530"/>
              <a:ext cx="251319" cy="251319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t="4617" r="255" b="14685"/>
          <a:stretch>
            <a:fillRect/>
          </a:stretch>
        </p:blipFill>
        <p:spPr>
          <a:xfrm>
            <a:off x="7041770" y="786306"/>
            <a:ext cx="5152571" cy="5534308"/>
          </a:xfrm>
          <a:custGeom>
            <a:avLst/>
            <a:gdLst>
              <a:gd name="connsiteX0" fmla="*/ 2033308 w 5152571"/>
              <a:gd name="connsiteY0" fmla="*/ 0 h 5534308"/>
              <a:gd name="connsiteX1" fmla="*/ 5152571 w 5152571"/>
              <a:gd name="connsiteY1" fmla="*/ 0 h 5534308"/>
              <a:gd name="connsiteX2" fmla="*/ 5152571 w 5152571"/>
              <a:gd name="connsiteY2" fmla="*/ 3306723 h 5534308"/>
              <a:gd name="connsiteX3" fmla="*/ 5152571 w 5152571"/>
              <a:gd name="connsiteY3" fmla="*/ 3500999 h 5534308"/>
              <a:gd name="connsiteX4" fmla="*/ 5152571 w 5152571"/>
              <a:gd name="connsiteY4" fmla="*/ 5534308 h 5534308"/>
              <a:gd name="connsiteX5" fmla="*/ 1422400 w 5152571"/>
              <a:gd name="connsiteY5" fmla="*/ 5534308 h 5534308"/>
              <a:gd name="connsiteX6" fmla="*/ 1422400 w 5152571"/>
              <a:gd name="connsiteY6" fmla="*/ 5534307 h 5534308"/>
              <a:gd name="connsiteX7" fmla="*/ 0 w 5152571"/>
              <a:gd name="connsiteY7" fmla="*/ 5534307 h 5534308"/>
              <a:gd name="connsiteX8" fmla="*/ 0 w 5152571"/>
              <a:gd name="connsiteY8" fmla="*/ 2033308 h 5534308"/>
              <a:gd name="connsiteX9" fmla="*/ 2033308 w 5152571"/>
              <a:gd name="connsiteY9" fmla="*/ 0 h 5534308"/>
            </a:gdLst>
            <a:ahLst/>
            <a:cxnLst/>
            <a:rect l="l" t="t" r="r" b="b"/>
            <a:pathLst>
              <a:path w="5152571" h="5534308">
                <a:moveTo>
                  <a:pt x="2033308" y="0"/>
                </a:moveTo>
                <a:lnTo>
                  <a:pt x="5152571" y="0"/>
                </a:lnTo>
                <a:lnTo>
                  <a:pt x="5152571" y="3306723"/>
                </a:lnTo>
                <a:lnTo>
                  <a:pt x="5152571" y="3500999"/>
                </a:lnTo>
                <a:lnTo>
                  <a:pt x="5152571" y="5534308"/>
                </a:lnTo>
                <a:lnTo>
                  <a:pt x="1422400" y="5534308"/>
                </a:lnTo>
                <a:lnTo>
                  <a:pt x="1422400" y="5534307"/>
                </a:lnTo>
                <a:lnTo>
                  <a:pt x="0" y="5534307"/>
                </a:lnTo>
                <a:lnTo>
                  <a:pt x="0" y="2033308"/>
                </a:lnTo>
                <a:cubicBezTo>
                  <a:pt x="0" y="910343"/>
                  <a:pt x="910343" y="0"/>
                  <a:pt x="203330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775813 h 6858000"/>
              <a:gd name="connsiteX3" fmla="*/ 9093193 w 12192000"/>
              <a:gd name="connsiteY3" fmla="*/ 775813 h 6858000"/>
              <a:gd name="connsiteX4" fmla="*/ 7039430 w 12192000"/>
              <a:gd name="connsiteY4" fmla="*/ 2829576 h 6858000"/>
              <a:gd name="connsiteX5" fmla="*/ 7039430 w 12192000"/>
              <a:gd name="connsiteY5" fmla="*/ 3933371 h 6858000"/>
              <a:gd name="connsiteX6" fmla="*/ 7027256 w 12192000"/>
              <a:gd name="connsiteY6" fmla="*/ 3933371 h 6858000"/>
              <a:gd name="connsiteX7" fmla="*/ 7027256 w 12192000"/>
              <a:gd name="connsiteY7" fmla="*/ 6320614 h 6858000"/>
              <a:gd name="connsiteX8" fmla="*/ 12192000 w 12192000"/>
              <a:gd name="connsiteY8" fmla="*/ 6320614 h 6858000"/>
              <a:gd name="connsiteX9" fmla="*/ 12192000 w 12192000"/>
              <a:gd name="connsiteY9" fmla="*/ 6858000 h 6858000"/>
              <a:gd name="connsiteX10" fmla="*/ 0 w 12192000"/>
              <a:gd name="connsiteY10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775813"/>
                </a:lnTo>
                <a:lnTo>
                  <a:pt x="9093193" y="775813"/>
                </a:lnTo>
                <a:cubicBezTo>
                  <a:pt x="7958931" y="775813"/>
                  <a:pt x="7039430" y="1695314"/>
                  <a:pt x="7039430" y="2829576"/>
                </a:cubicBezTo>
                <a:lnTo>
                  <a:pt x="7039430" y="3933371"/>
                </a:lnTo>
                <a:lnTo>
                  <a:pt x="7027256" y="3933371"/>
                </a:lnTo>
                <a:lnTo>
                  <a:pt x="7027256" y="6320614"/>
                </a:lnTo>
                <a:lnTo>
                  <a:pt x="12192000" y="6320614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  <a:effectLst>
            <a:outerShdw blurRad="139700" dist="101600" dir="2700000" algn="tl" rotWithShape="0">
              <a:schemeClr val="accent1">
                <a:lumMod val="50000"/>
                <a:alpha val="6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351326" y="2139706"/>
            <a:ext cx="1163775" cy="1213093"/>
          </a:xfrm>
          <a:prstGeom prst="round2DiagRect">
            <a:avLst>
              <a:gd name="adj1" fmla="val 36561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63755" y="2132676"/>
            <a:ext cx="3352065" cy="14465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8800">
                <a:ln w="12700">
                  <a:noFill/>
                </a:ln>
                <a:solidFill>
                  <a:srgbClr val="C55A11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391650" y="358314"/>
            <a:ext cx="855964" cy="855985"/>
          </a:xfrm>
          <a:prstGeom prst="round2DiagRect">
            <a:avLst>
              <a:gd name="adj1" fmla="val 43917"/>
              <a:gd name="adj2" fmla="val 0"/>
            </a:avLst>
          </a:prstGeom>
          <a:gradFill>
            <a:gsLst>
              <a:gs pos="0">
                <a:schemeClr val="accent1">
                  <a:alpha val="7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V="1">
            <a:off x="-2341" y="-5273"/>
            <a:ext cx="4600122" cy="1200521"/>
          </a:xfrm>
          <a:custGeom>
            <a:avLst/>
            <a:gdLst>
              <a:gd name="connsiteX0" fmla="*/ 0 w 4600122"/>
              <a:gd name="connsiteY0" fmla="*/ 1200521 h 1200521"/>
              <a:gd name="connsiteX1" fmla="*/ 4600122 w 4600122"/>
              <a:gd name="connsiteY1" fmla="*/ 1200521 h 1200521"/>
              <a:gd name="connsiteX2" fmla="*/ 4600122 w 4600122"/>
              <a:gd name="connsiteY2" fmla="*/ 1065295 h 1200521"/>
              <a:gd name="connsiteX3" fmla="*/ 3610964 w 4600122"/>
              <a:gd name="connsiteY3" fmla="*/ 0 h 1200521"/>
              <a:gd name="connsiteX4" fmla="*/ 0 w 4600122"/>
              <a:gd name="connsiteY4" fmla="*/ 0 h 1200521"/>
            </a:gdLst>
            <a:ahLst/>
            <a:cxnLst/>
            <a:rect l="l" t="t" r="r" b="b"/>
            <a:pathLst>
              <a:path w="4600122" h="1200521">
                <a:moveTo>
                  <a:pt x="0" y="1200521"/>
                </a:moveTo>
                <a:lnTo>
                  <a:pt x="4600122" y="1200521"/>
                </a:lnTo>
                <a:lnTo>
                  <a:pt x="4600122" y="1065295"/>
                </a:lnTo>
                <a:cubicBezTo>
                  <a:pt x="4600122" y="476949"/>
                  <a:pt x="4157261" y="0"/>
                  <a:pt x="3610964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6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93267" y="5455200"/>
            <a:ext cx="5346819" cy="20006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0000">
                <a:schemeClr val="accent1"/>
              </a:gs>
            </a:gsLst>
            <a:lin ang="10800000" scaled="0"/>
          </a:gra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93955" y="3398780"/>
            <a:ext cx="5752746" cy="19331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四、营运资本管理策略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9874251" y="5464629"/>
            <a:ext cx="2625272" cy="855985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alpha val="54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581326" y="2374482"/>
            <a:ext cx="735126" cy="697785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034081" y="627875"/>
            <a:ext cx="1951763" cy="29578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8800">
                <a:ln w="12700">
                  <a:noFill/>
                </a:ln>
                <a:solidFill>
                  <a:srgbClr val="C55A11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04</a:t>
            </a:r>
            <a:endParaRPr kumimoji="1"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987192" y="2029499"/>
            <a:ext cx="3891976" cy="3924108"/>
          </a:xfrm>
          <a:prstGeom prst="roundRect">
            <a:avLst>
              <a:gd name="adj" fmla="val 7118"/>
            </a:avLst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  <a:effectLst>
            <a:outerShdw blurRad="190500" dist="38100" dir="8100000" algn="tr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519414" y="4055387"/>
            <a:ext cx="2828248" cy="15387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8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现金周期=存货周转天数+应收账款周转天数- 应付账款周转天数，衡量资金周转效率。
企业存货周转60天，应收账款周转30天，应付账款周转40天，现金周期50天，资金周转较快。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519414" y="3444201"/>
            <a:ext cx="2828248" cy="568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现金周期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3448990" y="2373844"/>
            <a:ext cx="969096" cy="969096"/>
          </a:xfrm>
          <a:prstGeom prst="ellipse">
            <a:avLst/>
          </a:prstGeom>
          <a:solidFill>
            <a:schemeClr val="accent1">
              <a:alpha val="10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538603" y="2463459"/>
            <a:ext cx="789870" cy="789868"/>
          </a:xfrm>
          <a:prstGeom prst="ellipse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254000" dist="1270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3748697" y="2684176"/>
            <a:ext cx="369682" cy="348433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5878731" y="2708616"/>
            <a:ext cx="202696" cy="276777"/>
          </a:xfrm>
          <a:custGeom>
            <a:avLst/>
            <a:gdLst>
              <a:gd name="T0" fmla="*/ 82 w 82"/>
              <a:gd name="T1" fmla="*/ 56 h 112"/>
              <a:gd name="T2" fmla="*/ 0 w 82"/>
              <a:gd name="T3" fmla="*/ 112 h 112"/>
              <a:gd name="T4" fmla="*/ 0 w 82"/>
              <a:gd name="T5" fmla="*/ 0 h 112"/>
              <a:gd name="T6" fmla="*/ 82 w 82"/>
              <a:gd name="T7" fmla="*/ 56 h 112"/>
            </a:gdLst>
            <a:ahLst/>
            <a:cxnLst/>
            <a:rect l="0" t="0" r="r" b="b"/>
            <a:pathLst>
              <a:path w="82" h="112">
                <a:moveTo>
                  <a:pt x="82" y="56"/>
                </a:moveTo>
                <a:cubicBezTo>
                  <a:pt x="69" y="89"/>
                  <a:pt x="37" y="112"/>
                  <a:pt x="0" y="112"/>
                </a:cubicBezTo>
                <a:cubicBezTo>
                  <a:pt x="0" y="0"/>
                  <a:pt x="0" y="0"/>
                  <a:pt x="0" y="0"/>
                </a:cubicBezTo>
                <a:cubicBezTo>
                  <a:pt x="37" y="0"/>
                  <a:pt x="69" y="23"/>
                  <a:pt x="82" y="56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897147" y="2130366"/>
            <a:ext cx="1201771" cy="786090"/>
          </a:xfrm>
          <a:custGeom>
            <a:avLst/>
            <a:gdLst>
              <a:gd name="T0" fmla="*/ 487 w 487"/>
              <a:gd name="T1" fmla="*/ 89 h 318"/>
              <a:gd name="T2" fmla="*/ 487 w 487"/>
              <a:gd name="T3" fmla="*/ 257 h 318"/>
              <a:gd name="T4" fmla="*/ 480 w 487"/>
              <a:gd name="T5" fmla="*/ 290 h 318"/>
              <a:gd name="T6" fmla="*/ 462 w 487"/>
              <a:gd name="T7" fmla="*/ 318 h 318"/>
              <a:gd name="T8" fmla="*/ 462 w 487"/>
              <a:gd name="T9" fmla="*/ 262 h 318"/>
              <a:gd name="T10" fmla="*/ 398 w 487"/>
              <a:gd name="T11" fmla="*/ 234 h 318"/>
              <a:gd name="T12" fmla="*/ 118 w 487"/>
              <a:gd name="T13" fmla="*/ 234 h 318"/>
              <a:gd name="T14" fmla="*/ 117 w 487"/>
              <a:gd name="T15" fmla="*/ 234 h 318"/>
              <a:gd name="T16" fmla="*/ 0 w 487"/>
              <a:gd name="T17" fmla="*/ 117 h 318"/>
              <a:gd name="T18" fmla="*/ 117 w 487"/>
              <a:gd name="T19" fmla="*/ 0 h 318"/>
              <a:gd name="T20" fmla="*/ 117 w 487"/>
              <a:gd name="T21" fmla="*/ 0 h 318"/>
              <a:gd name="T22" fmla="*/ 398 w 487"/>
              <a:gd name="T23" fmla="*/ 0 h 318"/>
              <a:gd name="T24" fmla="*/ 487 w 487"/>
              <a:gd name="T25" fmla="*/ 89 h 318"/>
            </a:gdLst>
            <a:ahLst/>
            <a:cxnLst/>
            <a:rect l="0" t="0" r="r" b="b"/>
            <a:pathLst>
              <a:path w="487" h="318">
                <a:moveTo>
                  <a:pt x="487" y="89"/>
                </a:moveTo>
                <a:cubicBezTo>
                  <a:pt x="487" y="257"/>
                  <a:pt x="487" y="257"/>
                  <a:pt x="487" y="257"/>
                </a:cubicBezTo>
                <a:cubicBezTo>
                  <a:pt x="487" y="269"/>
                  <a:pt x="484" y="280"/>
                  <a:pt x="480" y="290"/>
                </a:cubicBezTo>
                <a:cubicBezTo>
                  <a:pt x="476" y="301"/>
                  <a:pt x="470" y="310"/>
                  <a:pt x="462" y="318"/>
                </a:cubicBezTo>
                <a:cubicBezTo>
                  <a:pt x="477" y="303"/>
                  <a:pt x="477" y="278"/>
                  <a:pt x="462" y="262"/>
                </a:cubicBezTo>
                <a:cubicBezTo>
                  <a:pt x="446" y="245"/>
                  <a:pt x="423" y="234"/>
                  <a:pt x="398" y="234"/>
                </a:cubicBezTo>
                <a:cubicBezTo>
                  <a:pt x="118" y="234"/>
                  <a:pt x="118" y="234"/>
                  <a:pt x="118" y="234"/>
                </a:cubicBezTo>
                <a:cubicBezTo>
                  <a:pt x="117" y="234"/>
                  <a:pt x="117" y="234"/>
                  <a:pt x="117" y="234"/>
                </a:cubicBezTo>
                <a:cubicBezTo>
                  <a:pt x="53" y="234"/>
                  <a:pt x="0" y="182"/>
                  <a:pt x="0" y="117"/>
                </a:cubicBezTo>
                <a:cubicBezTo>
                  <a:pt x="0" y="52"/>
                  <a:pt x="53" y="0"/>
                  <a:pt x="117" y="0"/>
                </a:cubicBezTo>
                <a:cubicBezTo>
                  <a:pt x="117" y="0"/>
                  <a:pt x="117" y="0"/>
                  <a:pt x="117" y="0"/>
                </a:cubicBezTo>
                <a:cubicBezTo>
                  <a:pt x="398" y="0"/>
                  <a:pt x="398" y="0"/>
                  <a:pt x="398" y="0"/>
                </a:cubicBezTo>
                <a:cubicBezTo>
                  <a:pt x="447" y="0"/>
                  <a:pt x="487" y="39"/>
                  <a:pt x="487" y="89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  <a:effectLst>
            <a:outerShdw blurRad="190500" dist="152400" dir="8520000" sx="94000" sy="9400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508392" y="2029499"/>
            <a:ext cx="3891976" cy="3924108"/>
          </a:xfrm>
          <a:prstGeom prst="roundRect">
            <a:avLst>
              <a:gd name="adj" fmla="val 7118"/>
            </a:avLst>
          </a:prstGeom>
          <a:solidFill>
            <a:schemeClr val="bg1"/>
          </a:solidFill>
          <a:ln w="19050" cap="sq">
            <a:solidFill>
              <a:schemeClr val="accent1"/>
            </a:solidFill>
            <a:miter/>
          </a:ln>
          <a:effectLst>
            <a:outerShdw blurRad="190500" dist="38100" dir="8100000" algn="tr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046606" y="4080787"/>
            <a:ext cx="2828248" cy="15387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安全边际测算最低现金保有量，确保资金安全。
企业日均现金支出10万元，安全边际测算需保有现金300万元，应对突发情况。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046606" y="3469601"/>
            <a:ext cx="2828248" cy="568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安全边际测算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976182" y="2399244"/>
            <a:ext cx="969096" cy="969096"/>
          </a:xfrm>
          <a:prstGeom prst="ellipse">
            <a:avLst/>
          </a:prstGeom>
          <a:solidFill>
            <a:schemeClr val="accent1">
              <a:alpha val="10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065795" y="2488859"/>
            <a:ext cx="789870" cy="789868"/>
          </a:xfrm>
          <a:prstGeom prst="ellipse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254000" dist="127000" dir="5400000" sx="90000" sy="90000" algn="t" rotWithShape="0">
              <a:schemeClr val="accent1">
                <a:lumMod val="75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278837" y="2707769"/>
            <a:ext cx="363786" cy="352049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0391764" y="2708616"/>
            <a:ext cx="202696" cy="276777"/>
          </a:xfrm>
          <a:custGeom>
            <a:avLst/>
            <a:gdLst>
              <a:gd name="T0" fmla="*/ 82 w 82"/>
              <a:gd name="T1" fmla="*/ 56 h 112"/>
              <a:gd name="T2" fmla="*/ 0 w 82"/>
              <a:gd name="T3" fmla="*/ 112 h 112"/>
              <a:gd name="T4" fmla="*/ 0 w 82"/>
              <a:gd name="T5" fmla="*/ 0 h 112"/>
              <a:gd name="T6" fmla="*/ 82 w 82"/>
              <a:gd name="T7" fmla="*/ 56 h 112"/>
            </a:gdLst>
            <a:ahLst/>
            <a:cxnLst/>
            <a:rect l="0" t="0" r="r" b="b"/>
            <a:pathLst>
              <a:path w="82" h="112">
                <a:moveTo>
                  <a:pt x="82" y="56"/>
                </a:moveTo>
                <a:cubicBezTo>
                  <a:pt x="69" y="89"/>
                  <a:pt x="37" y="112"/>
                  <a:pt x="0" y="112"/>
                </a:cubicBezTo>
                <a:cubicBezTo>
                  <a:pt x="0" y="0"/>
                  <a:pt x="0" y="0"/>
                  <a:pt x="0" y="0"/>
                </a:cubicBezTo>
                <a:cubicBezTo>
                  <a:pt x="37" y="0"/>
                  <a:pt x="69" y="23"/>
                  <a:pt x="82" y="56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9410180" y="2130366"/>
            <a:ext cx="1201771" cy="786090"/>
          </a:xfrm>
          <a:custGeom>
            <a:avLst/>
            <a:gdLst>
              <a:gd name="T0" fmla="*/ 487 w 487"/>
              <a:gd name="T1" fmla="*/ 89 h 318"/>
              <a:gd name="T2" fmla="*/ 487 w 487"/>
              <a:gd name="T3" fmla="*/ 257 h 318"/>
              <a:gd name="T4" fmla="*/ 480 w 487"/>
              <a:gd name="T5" fmla="*/ 290 h 318"/>
              <a:gd name="T6" fmla="*/ 462 w 487"/>
              <a:gd name="T7" fmla="*/ 318 h 318"/>
              <a:gd name="T8" fmla="*/ 462 w 487"/>
              <a:gd name="T9" fmla="*/ 262 h 318"/>
              <a:gd name="T10" fmla="*/ 398 w 487"/>
              <a:gd name="T11" fmla="*/ 234 h 318"/>
              <a:gd name="T12" fmla="*/ 118 w 487"/>
              <a:gd name="T13" fmla="*/ 234 h 318"/>
              <a:gd name="T14" fmla="*/ 117 w 487"/>
              <a:gd name="T15" fmla="*/ 234 h 318"/>
              <a:gd name="T16" fmla="*/ 0 w 487"/>
              <a:gd name="T17" fmla="*/ 117 h 318"/>
              <a:gd name="T18" fmla="*/ 117 w 487"/>
              <a:gd name="T19" fmla="*/ 0 h 318"/>
              <a:gd name="T20" fmla="*/ 117 w 487"/>
              <a:gd name="T21" fmla="*/ 0 h 318"/>
              <a:gd name="T22" fmla="*/ 398 w 487"/>
              <a:gd name="T23" fmla="*/ 0 h 318"/>
              <a:gd name="T24" fmla="*/ 487 w 487"/>
              <a:gd name="T25" fmla="*/ 89 h 318"/>
            </a:gdLst>
            <a:ahLst/>
            <a:cxnLst/>
            <a:rect l="0" t="0" r="r" b="b"/>
            <a:pathLst>
              <a:path w="487" h="318">
                <a:moveTo>
                  <a:pt x="487" y="89"/>
                </a:moveTo>
                <a:cubicBezTo>
                  <a:pt x="487" y="257"/>
                  <a:pt x="487" y="257"/>
                  <a:pt x="487" y="257"/>
                </a:cubicBezTo>
                <a:cubicBezTo>
                  <a:pt x="487" y="269"/>
                  <a:pt x="484" y="280"/>
                  <a:pt x="480" y="290"/>
                </a:cubicBezTo>
                <a:cubicBezTo>
                  <a:pt x="476" y="301"/>
                  <a:pt x="470" y="310"/>
                  <a:pt x="462" y="318"/>
                </a:cubicBezTo>
                <a:cubicBezTo>
                  <a:pt x="477" y="303"/>
                  <a:pt x="477" y="278"/>
                  <a:pt x="462" y="262"/>
                </a:cubicBezTo>
                <a:cubicBezTo>
                  <a:pt x="446" y="245"/>
                  <a:pt x="423" y="234"/>
                  <a:pt x="398" y="234"/>
                </a:cubicBezTo>
                <a:cubicBezTo>
                  <a:pt x="118" y="234"/>
                  <a:pt x="118" y="234"/>
                  <a:pt x="118" y="234"/>
                </a:cubicBezTo>
                <a:cubicBezTo>
                  <a:pt x="117" y="234"/>
                  <a:pt x="117" y="234"/>
                  <a:pt x="117" y="234"/>
                </a:cubicBezTo>
                <a:cubicBezTo>
                  <a:pt x="53" y="234"/>
                  <a:pt x="0" y="182"/>
                  <a:pt x="0" y="117"/>
                </a:cubicBezTo>
                <a:cubicBezTo>
                  <a:pt x="0" y="52"/>
                  <a:pt x="53" y="0"/>
                  <a:pt x="117" y="0"/>
                </a:cubicBezTo>
                <a:cubicBezTo>
                  <a:pt x="117" y="0"/>
                  <a:pt x="117" y="0"/>
                  <a:pt x="117" y="0"/>
                </a:cubicBezTo>
                <a:cubicBezTo>
                  <a:pt x="398" y="0"/>
                  <a:pt x="398" y="0"/>
                  <a:pt x="398" y="0"/>
                </a:cubicBezTo>
                <a:cubicBezTo>
                  <a:pt x="447" y="0"/>
                  <a:pt x="487" y="39"/>
                  <a:pt x="487" y="89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  <a:effectLst>
            <a:outerShdw blurRad="190500" dist="152400" dir="8520000" sx="94000" sy="9400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5084814" y="2225001"/>
            <a:ext cx="796248" cy="3657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9593314" y="2225001"/>
            <a:ext cx="796248" cy="3657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动态管理工具</a:t>
            </a:r>
            <a:endParaRPr kumimoji="1"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176249" y="421530"/>
            <a:ext cx="484151" cy="458011"/>
            <a:chOff x="176249" y="421530"/>
            <a:chExt cx="484151" cy="458011"/>
          </a:xfrm>
        </p:grpSpPr>
        <p:sp>
          <p:nvSpPr>
            <p:cNvPr id="23" name="标题 1"/>
            <p:cNvSpPr txBox="1"/>
            <p:nvPr/>
          </p:nvSpPr>
          <p:spPr>
            <a:xfrm>
              <a:off x="287184" y="506325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4" name="标题 1"/>
            <p:cNvSpPr txBox="1"/>
            <p:nvPr/>
          </p:nvSpPr>
          <p:spPr>
            <a:xfrm>
              <a:off x="176249" y="421530"/>
              <a:ext cx="251319" cy="251319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6200000">
            <a:off x="937525" y="2366616"/>
            <a:ext cx="4465748" cy="2186153"/>
          </a:xfrm>
          <a:prstGeom prst="trapezoid">
            <a:avLst>
              <a:gd name="adj" fmla="val 55369"/>
            </a:avLst>
          </a:prstGeom>
          <a:gradFill>
            <a:gsLst>
              <a:gs pos="21000">
                <a:schemeClr val="accent1">
                  <a:alpha val="1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6200000">
            <a:off x="1732003" y="1766448"/>
            <a:ext cx="4077126" cy="3386490"/>
          </a:xfrm>
          <a:prstGeom prst="trapezoid">
            <a:avLst>
              <a:gd name="adj" fmla="val 39243"/>
            </a:avLst>
          </a:prstGeom>
          <a:gradFill>
            <a:gsLst>
              <a:gs pos="13000">
                <a:schemeClr val="accent1">
                  <a:alpha val="1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637874" y="670007"/>
            <a:ext cx="2133600" cy="5517986"/>
          </a:xfrm>
          <a:prstGeom prst="arc">
            <a:avLst>
              <a:gd name="adj1" fmla="val 16965043"/>
              <a:gd name="adj2" fmla="val 4741455"/>
            </a:avLst>
          </a:prstGeom>
          <a:noFill/>
          <a:ln w="19050" cap="sq">
            <a:gradFill>
              <a:gsLst>
                <a:gs pos="0">
                  <a:schemeClr val="accent1">
                    <a:lumMod val="60000"/>
                    <a:lumOff val="40000"/>
                    <a:alpha val="0"/>
                  </a:schemeClr>
                </a:gs>
                <a:gs pos="40000">
                  <a:schemeClr val="accent1"/>
                </a:gs>
                <a:gs pos="60000">
                  <a:schemeClr val="accent1"/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104865" y="2362200"/>
            <a:ext cx="2133600" cy="2133600"/>
          </a:xfrm>
          <a:prstGeom prst="ellipse">
            <a:avLst/>
          </a:prstGeom>
          <a:solidFill>
            <a:schemeClr val="bg1"/>
          </a:solidFill>
          <a:ln w="3175" cap="sq">
            <a:solidFill>
              <a:schemeClr val="accent1"/>
            </a:solidFill>
          </a:ln>
          <a:effectLst>
            <a:outerShdw blurRad="254000" sx="109000" sy="109000" algn="ctr" rotWithShape="0">
              <a:schemeClr val="accent1">
                <a:alpha val="5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352515" y="2609850"/>
            <a:ext cx="1638300" cy="1638300"/>
          </a:xfrm>
          <a:prstGeom prst="ellipse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367375" y="1842807"/>
            <a:ext cx="683598" cy="683598"/>
          </a:xfrm>
          <a:prstGeom prst="ellipse">
            <a:avLst/>
          </a:prstGeom>
          <a:solidFill>
            <a:schemeClr val="bg1"/>
          </a:solidFill>
          <a:ln w="9525" cap="sq">
            <a:solidFill>
              <a:schemeClr val="accent1"/>
            </a:solidFill>
          </a:ln>
          <a:effectLst>
            <a:outerShdw blurRad="254000" sx="109000" sy="109000" algn="ctr" rotWithShape="0">
              <a:schemeClr val="accent1">
                <a:alpha val="5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341041" y="3995062"/>
            <a:ext cx="683598" cy="683598"/>
          </a:xfrm>
          <a:prstGeom prst="ellipse">
            <a:avLst/>
          </a:prstGeom>
          <a:solidFill>
            <a:schemeClr val="bg1"/>
          </a:solidFill>
          <a:ln w="9525" cap="sq">
            <a:solidFill>
              <a:schemeClr val="accent1"/>
            </a:solidFill>
          </a:ln>
          <a:effectLst>
            <a:outerShdw blurRad="254000" sx="109000" sy="109000" algn="ctr" rotWithShape="0">
              <a:schemeClr val="accent1">
                <a:alpha val="5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510754" y="1986186"/>
            <a:ext cx="396840" cy="396840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484420" y="4149846"/>
            <a:ext cx="396840" cy="374030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246861" y="1712572"/>
            <a:ext cx="5623324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JIT库存管理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246860" y="2095889"/>
            <a:ext cx="5624340" cy="14253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JIT库存管理，降低库存成本，提升资金周转效率。
企业采用JIT管理，库存周转率从4次提升至6次，资金占用减少。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246860" y="3944180"/>
            <a:ext cx="5623324" cy="3077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供应链金融应用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246860" y="4332656"/>
            <a:ext cx="5623324" cy="109518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供应链金融应用，优化资金流。
企业通过供应链金融，将应收账款提前变现，加速资金回笼。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700924" y="2959100"/>
            <a:ext cx="943525" cy="937709"/>
          </a:xfrm>
          <a:custGeom>
            <a:avLst/>
            <a:gdLst>
              <a:gd name="connsiteX0" fmla="*/ 1371696 w 1870330"/>
              <a:gd name="connsiteY0" fmla="*/ 1296270 h 1845296"/>
              <a:gd name="connsiteX1" fmla="*/ 1371696 w 1870330"/>
              <a:gd name="connsiteY1" fmla="*/ 1371136 h 1845296"/>
              <a:gd name="connsiteX2" fmla="*/ 1671448 w 1870330"/>
              <a:gd name="connsiteY2" fmla="*/ 1371136 h 1845296"/>
              <a:gd name="connsiteX3" fmla="*/ 1671448 w 1870330"/>
              <a:gd name="connsiteY3" fmla="*/ 1296270 h 1845296"/>
              <a:gd name="connsiteX4" fmla="*/ 1371696 w 1870330"/>
              <a:gd name="connsiteY4" fmla="*/ 996899 h 1845296"/>
              <a:gd name="connsiteX5" fmla="*/ 1371696 w 1870330"/>
              <a:gd name="connsiteY5" fmla="*/ 1071765 h 1845296"/>
              <a:gd name="connsiteX6" fmla="*/ 1671448 w 1870330"/>
              <a:gd name="connsiteY6" fmla="*/ 1071765 h 1845296"/>
              <a:gd name="connsiteX7" fmla="*/ 1671448 w 1870330"/>
              <a:gd name="connsiteY7" fmla="*/ 996899 h 1845296"/>
              <a:gd name="connsiteX8" fmla="*/ 1371696 w 1870330"/>
              <a:gd name="connsiteY8" fmla="*/ 747820 h 1845296"/>
              <a:gd name="connsiteX9" fmla="*/ 1371696 w 1870330"/>
              <a:gd name="connsiteY9" fmla="*/ 822401 h 1845296"/>
              <a:gd name="connsiteX10" fmla="*/ 1671448 w 1870330"/>
              <a:gd name="connsiteY10" fmla="*/ 822401 h 1845296"/>
              <a:gd name="connsiteX11" fmla="*/ 1671448 w 1870330"/>
              <a:gd name="connsiteY11" fmla="*/ 747820 h 1845296"/>
              <a:gd name="connsiteX12" fmla="*/ 1371696 w 1870330"/>
              <a:gd name="connsiteY12" fmla="*/ 473405 h 1845296"/>
              <a:gd name="connsiteX13" fmla="*/ 1371696 w 1870330"/>
              <a:gd name="connsiteY13" fmla="*/ 547986 h 1845296"/>
              <a:gd name="connsiteX14" fmla="*/ 1671448 w 1870330"/>
              <a:gd name="connsiteY14" fmla="*/ 547986 h 1845296"/>
              <a:gd name="connsiteX15" fmla="*/ 1671448 w 1870330"/>
              <a:gd name="connsiteY15" fmla="*/ 473405 h 1845296"/>
              <a:gd name="connsiteX16" fmla="*/ 1221963 w 1870330"/>
              <a:gd name="connsiteY16" fmla="*/ 224040 h 1845296"/>
              <a:gd name="connsiteX17" fmla="*/ 1794130 w 1870330"/>
              <a:gd name="connsiteY17" fmla="*/ 224040 h 1845296"/>
              <a:gd name="connsiteX18" fmla="*/ 1870330 w 1870330"/>
              <a:gd name="connsiteY18" fmla="*/ 298811 h 1845296"/>
              <a:gd name="connsiteX19" fmla="*/ 1870330 w 1870330"/>
              <a:gd name="connsiteY19" fmla="*/ 1570971 h 1845296"/>
              <a:gd name="connsiteX20" fmla="*/ 1794130 w 1870330"/>
              <a:gd name="connsiteY20" fmla="*/ 1645742 h 1845296"/>
              <a:gd name="connsiteX21" fmla="*/ 1221963 w 1870330"/>
              <a:gd name="connsiteY21" fmla="*/ 1645742 h 1845296"/>
              <a:gd name="connsiteX22" fmla="*/ 1221963 w 1870330"/>
              <a:gd name="connsiteY22" fmla="*/ 1383804 h 1845296"/>
              <a:gd name="connsiteX23" fmla="*/ 1298163 w 1870330"/>
              <a:gd name="connsiteY23" fmla="*/ 1383804 h 1845296"/>
              <a:gd name="connsiteX24" fmla="*/ 1298163 w 1870330"/>
              <a:gd name="connsiteY24" fmla="*/ 1309033 h 1845296"/>
              <a:gd name="connsiteX25" fmla="*/ 1221963 w 1870330"/>
              <a:gd name="connsiteY25" fmla="*/ 1309033 h 1845296"/>
              <a:gd name="connsiteX26" fmla="*/ 1221963 w 1870330"/>
              <a:gd name="connsiteY26" fmla="*/ 1084434 h 1845296"/>
              <a:gd name="connsiteX27" fmla="*/ 1298163 w 1870330"/>
              <a:gd name="connsiteY27" fmla="*/ 1084434 h 1845296"/>
              <a:gd name="connsiteX28" fmla="*/ 1298163 w 1870330"/>
              <a:gd name="connsiteY28" fmla="*/ 1009662 h 1845296"/>
              <a:gd name="connsiteX29" fmla="*/ 1221963 w 1870330"/>
              <a:gd name="connsiteY29" fmla="*/ 1009662 h 1845296"/>
              <a:gd name="connsiteX30" fmla="*/ 1221963 w 1870330"/>
              <a:gd name="connsiteY30" fmla="*/ 822496 h 1845296"/>
              <a:gd name="connsiteX31" fmla="*/ 1298163 w 1870330"/>
              <a:gd name="connsiteY31" fmla="*/ 822496 h 1845296"/>
              <a:gd name="connsiteX32" fmla="*/ 1298163 w 1870330"/>
              <a:gd name="connsiteY32" fmla="*/ 747725 h 1845296"/>
              <a:gd name="connsiteX33" fmla="*/ 1221963 w 1870330"/>
              <a:gd name="connsiteY33" fmla="*/ 747725 h 1845296"/>
              <a:gd name="connsiteX34" fmla="*/ 1221963 w 1870330"/>
              <a:gd name="connsiteY34" fmla="*/ 560654 h 1845296"/>
              <a:gd name="connsiteX35" fmla="*/ 1298163 w 1870330"/>
              <a:gd name="connsiteY35" fmla="*/ 560654 h 1845296"/>
              <a:gd name="connsiteX36" fmla="*/ 1298163 w 1870330"/>
              <a:gd name="connsiteY36" fmla="*/ 485883 h 1845296"/>
              <a:gd name="connsiteX37" fmla="*/ 1221963 w 1870330"/>
              <a:gd name="connsiteY37" fmla="*/ 485883 h 1845296"/>
              <a:gd name="connsiteX38" fmla="*/ 1054227 w 1870330"/>
              <a:gd name="connsiteY38" fmla="*/ 393 h 1845296"/>
              <a:gd name="connsiteX39" fmla="*/ 1054132 w 1870330"/>
              <a:gd name="connsiteY39" fmla="*/ 869 h 1845296"/>
              <a:gd name="connsiteX40" fmla="*/ 1083754 w 1870330"/>
              <a:gd name="connsiteY40" fmla="*/ 7727 h 1845296"/>
              <a:gd name="connsiteX41" fmla="*/ 1097470 w 1870330"/>
              <a:gd name="connsiteY41" fmla="*/ 36302 h 1845296"/>
              <a:gd name="connsiteX42" fmla="*/ 1097470 w 1870330"/>
              <a:gd name="connsiteY42" fmla="*/ 1808714 h 1845296"/>
              <a:gd name="connsiteX43" fmla="*/ 1083754 w 1870330"/>
              <a:gd name="connsiteY43" fmla="*/ 1837289 h 1845296"/>
              <a:gd name="connsiteX44" fmla="*/ 1060895 w 1870330"/>
              <a:gd name="connsiteY44" fmla="*/ 1845290 h 1845296"/>
              <a:gd name="connsiteX45" fmla="*/ 1053941 w 1870330"/>
              <a:gd name="connsiteY45" fmla="*/ 1844148 h 1845296"/>
              <a:gd name="connsiteX46" fmla="*/ 29623 w 1870330"/>
              <a:gd name="connsiteY46" fmla="*/ 1647932 h 1845296"/>
              <a:gd name="connsiteX47" fmla="*/ 0 w 1870330"/>
              <a:gd name="connsiteY47" fmla="*/ 1611071 h 1845296"/>
              <a:gd name="connsiteX48" fmla="*/ 0 w 1870330"/>
              <a:gd name="connsiteY48" fmla="*/ 233375 h 1845296"/>
              <a:gd name="connsiteX49" fmla="*/ 29813 w 1870330"/>
              <a:gd name="connsiteY49" fmla="*/ 196513 h 1845296"/>
            </a:gdLst>
            <a:ahLst/>
            <a:cxnLst/>
            <a:rect l="l" t="t" r="r" b="b"/>
            <a:pathLst>
              <a:path w="1870330" h="1845296">
                <a:moveTo>
                  <a:pt x="1371696" y="1296270"/>
                </a:moveTo>
                <a:lnTo>
                  <a:pt x="1371696" y="1371136"/>
                </a:lnTo>
                <a:lnTo>
                  <a:pt x="1671448" y="1371136"/>
                </a:lnTo>
                <a:lnTo>
                  <a:pt x="1671448" y="1296270"/>
                </a:lnTo>
                <a:close/>
                <a:moveTo>
                  <a:pt x="1371696" y="996899"/>
                </a:moveTo>
                <a:lnTo>
                  <a:pt x="1371696" y="1071765"/>
                </a:lnTo>
                <a:lnTo>
                  <a:pt x="1671448" y="1071765"/>
                </a:lnTo>
                <a:lnTo>
                  <a:pt x="1671448" y="996899"/>
                </a:lnTo>
                <a:close/>
                <a:moveTo>
                  <a:pt x="1371696" y="747820"/>
                </a:moveTo>
                <a:lnTo>
                  <a:pt x="1371696" y="822401"/>
                </a:lnTo>
                <a:lnTo>
                  <a:pt x="1671448" y="822401"/>
                </a:lnTo>
                <a:lnTo>
                  <a:pt x="1671448" y="747820"/>
                </a:lnTo>
                <a:close/>
                <a:moveTo>
                  <a:pt x="1371696" y="473405"/>
                </a:moveTo>
                <a:lnTo>
                  <a:pt x="1371696" y="547986"/>
                </a:lnTo>
                <a:lnTo>
                  <a:pt x="1671448" y="547986"/>
                </a:lnTo>
                <a:lnTo>
                  <a:pt x="1671448" y="473405"/>
                </a:lnTo>
                <a:close/>
                <a:moveTo>
                  <a:pt x="1221963" y="224040"/>
                </a:moveTo>
                <a:lnTo>
                  <a:pt x="1794130" y="224040"/>
                </a:lnTo>
                <a:cubicBezTo>
                  <a:pt x="1835792" y="223723"/>
                  <a:pt x="1869863" y="257155"/>
                  <a:pt x="1870330" y="298811"/>
                </a:cubicBezTo>
                <a:lnTo>
                  <a:pt x="1870330" y="1570971"/>
                </a:lnTo>
                <a:cubicBezTo>
                  <a:pt x="1869863" y="1612623"/>
                  <a:pt x="1835792" y="1646056"/>
                  <a:pt x="1794130" y="1645742"/>
                </a:cubicBezTo>
                <a:lnTo>
                  <a:pt x="1221963" y="1645742"/>
                </a:lnTo>
                <a:lnTo>
                  <a:pt x="1221963" y="1383804"/>
                </a:lnTo>
                <a:lnTo>
                  <a:pt x="1298163" y="1383804"/>
                </a:lnTo>
                <a:lnTo>
                  <a:pt x="1298163" y="1309033"/>
                </a:lnTo>
                <a:lnTo>
                  <a:pt x="1221963" y="1309033"/>
                </a:lnTo>
                <a:lnTo>
                  <a:pt x="1221963" y="1084434"/>
                </a:lnTo>
                <a:lnTo>
                  <a:pt x="1298163" y="1084434"/>
                </a:lnTo>
                <a:lnTo>
                  <a:pt x="1298163" y="1009662"/>
                </a:lnTo>
                <a:lnTo>
                  <a:pt x="1221963" y="1009662"/>
                </a:lnTo>
                <a:lnTo>
                  <a:pt x="1221963" y="822496"/>
                </a:lnTo>
                <a:lnTo>
                  <a:pt x="1298163" y="822496"/>
                </a:lnTo>
                <a:lnTo>
                  <a:pt x="1298163" y="747725"/>
                </a:lnTo>
                <a:lnTo>
                  <a:pt x="1221963" y="747725"/>
                </a:lnTo>
                <a:lnTo>
                  <a:pt x="1221963" y="560654"/>
                </a:lnTo>
                <a:lnTo>
                  <a:pt x="1298163" y="560654"/>
                </a:lnTo>
                <a:lnTo>
                  <a:pt x="1298163" y="485883"/>
                </a:lnTo>
                <a:lnTo>
                  <a:pt x="1221963" y="485883"/>
                </a:lnTo>
                <a:close/>
                <a:moveTo>
                  <a:pt x="1054227" y="393"/>
                </a:moveTo>
                <a:lnTo>
                  <a:pt x="1054132" y="869"/>
                </a:lnTo>
                <a:cubicBezTo>
                  <a:pt x="1064533" y="-1498"/>
                  <a:pt x="1075449" y="1029"/>
                  <a:pt x="1083754" y="7727"/>
                </a:cubicBezTo>
                <a:cubicBezTo>
                  <a:pt x="1092260" y="14808"/>
                  <a:pt x="1097261" y="25237"/>
                  <a:pt x="1097470" y="36302"/>
                </a:cubicBezTo>
                <a:lnTo>
                  <a:pt x="1097470" y="1808714"/>
                </a:lnTo>
                <a:cubicBezTo>
                  <a:pt x="1097271" y="1819783"/>
                  <a:pt x="1092260" y="1830212"/>
                  <a:pt x="1083754" y="1837289"/>
                </a:cubicBezTo>
                <a:cubicBezTo>
                  <a:pt x="1077344" y="1842614"/>
                  <a:pt x="1069229" y="1845452"/>
                  <a:pt x="1060895" y="1845290"/>
                </a:cubicBezTo>
                <a:cubicBezTo>
                  <a:pt x="1058551" y="1845100"/>
                  <a:pt x="1056227" y="1844719"/>
                  <a:pt x="1053941" y="1844148"/>
                </a:cubicBezTo>
                <a:lnTo>
                  <a:pt x="29623" y="1647932"/>
                </a:lnTo>
                <a:cubicBezTo>
                  <a:pt x="12259" y="1644227"/>
                  <a:pt x="-124" y="1628825"/>
                  <a:pt x="0" y="1611071"/>
                </a:cubicBezTo>
                <a:lnTo>
                  <a:pt x="0" y="233375"/>
                </a:lnTo>
                <a:cubicBezTo>
                  <a:pt x="-105" y="215558"/>
                  <a:pt x="12373" y="200139"/>
                  <a:pt x="29813" y="196513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优化路径</a:t>
            </a:r>
            <a:endParaRPr kumimoji="1"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176249" y="421530"/>
            <a:ext cx="484151" cy="458011"/>
            <a:chOff x="176249" y="421530"/>
            <a:chExt cx="484151" cy="458011"/>
          </a:xfrm>
        </p:grpSpPr>
        <p:sp>
          <p:nvSpPr>
            <p:cNvPr id="19" name="标题 1"/>
            <p:cNvSpPr txBox="1"/>
            <p:nvPr/>
          </p:nvSpPr>
          <p:spPr>
            <a:xfrm>
              <a:off x="287184" y="506325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0" name="标题 1"/>
            <p:cNvSpPr txBox="1"/>
            <p:nvPr/>
          </p:nvSpPr>
          <p:spPr>
            <a:xfrm>
              <a:off x="176249" y="421530"/>
              <a:ext cx="251319" cy="251319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2521640"/>
            <a:ext cx="5220000" cy="342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074400" y="2751566"/>
            <a:ext cx="4392000" cy="266925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销售政策调整对流动性指标的传导效应。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298900" y="2521640"/>
            <a:ext cx="5220000" cy="342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712900" y="2751566"/>
            <a:ext cx="4392000" cy="2669256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just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企业放宽信用期，应收账款增加，速动比率下降，需平衡销售增长与资金周转。</a:t>
            </a:r>
            <a:endParaRPr kumimoji="1"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10392937" y="4997968"/>
            <a:ext cx="918963" cy="729289"/>
            <a:chOff x="10392937" y="4997968"/>
            <a:chExt cx="918963" cy="729289"/>
          </a:xfrm>
        </p:grpSpPr>
        <p:sp>
          <p:nvSpPr>
            <p:cNvPr id="8" name="标题 1"/>
            <p:cNvSpPr txBox="1"/>
            <p:nvPr/>
          </p:nvSpPr>
          <p:spPr>
            <a:xfrm>
              <a:off x="10392937" y="4997968"/>
              <a:ext cx="367585" cy="729289"/>
            </a:xfrm>
            <a:custGeom>
              <a:avLst/>
              <a:gdLst>
                <a:gd name="connsiteX0" fmla="*/ 0 w 190500"/>
                <a:gd name="connsiteY0" fmla="*/ 0 h 377952"/>
                <a:gd name="connsiteX1" fmla="*/ 0 w 190500"/>
                <a:gd name="connsiteY1" fmla="*/ 190500 h 377952"/>
                <a:gd name="connsiteX2" fmla="*/ 108680 w 190500"/>
                <a:gd name="connsiteY2" fmla="*/ 190500 h 377952"/>
                <a:gd name="connsiteX3" fmla="*/ 0 w 190500"/>
                <a:gd name="connsiteY3" fmla="*/ 296228 h 377952"/>
                <a:gd name="connsiteX4" fmla="*/ 0 w 190500"/>
                <a:gd name="connsiteY4" fmla="*/ 377952 h 377952"/>
                <a:gd name="connsiteX5" fmla="*/ 190500 w 190500"/>
                <a:gd name="connsiteY5" fmla="*/ 190500 h 377952"/>
                <a:gd name="connsiteX6" fmla="*/ 190500 w 190500"/>
                <a:gd name="connsiteY6" fmla="*/ 190500 h 377952"/>
                <a:gd name="connsiteX7" fmla="*/ 190500 w 190500"/>
                <a:gd name="connsiteY7" fmla="*/ 0 h 377952"/>
              </a:gdLst>
              <a:ahLst/>
              <a:cxnLst/>
              <a:rect l="l" t="t" r="r" b="b"/>
              <a:pathLst>
                <a:path w="190500" h="377952">
                  <a:moveTo>
                    <a:pt x="0" y="0"/>
                  </a:moveTo>
                  <a:lnTo>
                    <a:pt x="0" y="190500"/>
                  </a:lnTo>
                  <a:lnTo>
                    <a:pt x="108680" y="190500"/>
                  </a:lnTo>
                  <a:cubicBezTo>
                    <a:pt x="107031" y="249344"/>
                    <a:pt x="58867" y="296199"/>
                    <a:pt x="0" y="296228"/>
                  </a:cubicBezTo>
                  <a:lnTo>
                    <a:pt x="0" y="377952"/>
                  </a:lnTo>
                  <a:cubicBezTo>
                    <a:pt x="104031" y="377965"/>
                    <a:pt x="188835" y="294518"/>
                    <a:pt x="190500" y="190500"/>
                  </a:cubicBez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05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10944315" y="4997968"/>
              <a:ext cx="367585" cy="729289"/>
            </a:xfrm>
            <a:custGeom>
              <a:avLst/>
              <a:gdLst>
                <a:gd name="connsiteX0" fmla="*/ 0 w 190500"/>
                <a:gd name="connsiteY0" fmla="*/ 0 h 377952"/>
                <a:gd name="connsiteX1" fmla="*/ 0 w 190500"/>
                <a:gd name="connsiteY1" fmla="*/ 190500 h 377952"/>
                <a:gd name="connsiteX2" fmla="*/ 108680 w 190500"/>
                <a:gd name="connsiteY2" fmla="*/ 190500 h 377952"/>
                <a:gd name="connsiteX3" fmla="*/ 0 w 190500"/>
                <a:gd name="connsiteY3" fmla="*/ 296228 h 377952"/>
                <a:gd name="connsiteX4" fmla="*/ 0 w 190500"/>
                <a:gd name="connsiteY4" fmla="*/ 377952 h 377952"/>
                <a:gd name="connsiteX5" fmla="*/ 190500 w 190500"/>
                <a:gd name="connsiteY5" fmla="*/ 190500 h 377952"/>
                <a:gd name="connsiteX6" fmla="*/ 190500 w 190500"/>
                <a:gd name="connsiteY6" fmla="*/ 190500 h 377952"/>
                <a:gd name="connsiteX7" fmla="*/ 190500 w 190500"/>
                <a:gd name="connsiteY7" fmla="*/ 0 h 377952"/>
              </a:gdLst>
              <a:ahLst/>
              <a:cxnLst/>
              <a:rect l="l" t="t" r="r" b="b"/>
              <a:pathLst>
                <a:path w="190500" h="377952">
                  <a:moveTo>
                    <a:pt x="0" y="0"/>
                  </a:moveTo>
                  <a:lnTo>
                    <a:pt x="0" y="190500"/>
                  </a:lnTo>
                  <a:lnTo>
                    <a:pt x="108680" y="190500"/>
                  </a:lnTo>
                  <a:cubicBezTo>
                    <a:pt x="107031" y="249344"/>
                    <a:pt x="58867" y="296199"/>
                    <a:pt x="0" y="296228"/>
                  </a:cubicBezTo>
                  <a:lnTo>
                    <a:pt x="0" y="377952"/>
                  </a:lnTo>
                  <a:cubicBezTo>
                    <a:pt x="104031" y="377965"/>
                    <a:pt x="188835" y="294518"/>
                    <a:pt x="190500" y="190500"/>
                  </a:cubicBez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05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731230" y="4997968"/>
            <a:ext cx="918963" cy="729289"/>
            <a:chOff x="4731230" y="4997968"/>
            <a:chExt cx="918963" cy="729289"/>
          </a:xfrm>
        </p:grpSpPr>
        <p:sp>
          <p:nvSpPr>
            <p:cNvPr id="11" name="标题 1"/>
            <p:cNvSpPr txBox="1"/>
            <p:nvPr/>
          </p:nvSpPr>
          <p:spPr>
            <a:xfrm>
              <a:off x="4731230" y="4997968"/>
              <a:ext cx="367585" cy="729289"/>
            </a:xfrm>
            <a:custGeom>
              <a:avLst/>
              <a:gdLst>
                <a:gd name="connsiteX0" fmla="*/ 0 w 190500"/>
                <a:gd name="connsiteY0" fmla="*/ 0 h 377952"/>
                <a:gd name="connsiteX1" fmla="*/ 0 w 190500"/>
                <a:gd name="connsiteY1" fmla="*/ 190500 h 377952"/>
                <a:gd name="connsiteX2" fmla="*/ 108680 w 190500"/>
                <a:gd name="connsiteY2" fmla="*/ 190500 h 377952"/>
                <a:gd name="connsiteX3" fmla="*/ 0 w 190500"/>
                <a:gd name="connsiteY3" fmla="*/ 296228 h 377952"/>
                <a:gd name="connsiteX4" fmla="*/ 0 w 190500"/>
                <a:gd name="connsiteY4" fmla="*/ 377952 h 377952"/>
                <a:gd name="connsiteX5" fmla="*/ 190500 w 190500"/>
                <a:gd name="connsiteY5" fmla="*/ 190500 h 377952"/>
                <a:gd name="connsiteX6" fmla="*/ 190500 w 190500"/>
                <a:gd name="connsiteY6" fmla="*/ 190500 h 377952"/>
                <a:gd name="connsiteX7" fmla="*/ 190500 w 190500"/>
                <a:gd name="connsiteY7" fmla="*/ 0 h 377952"/>
              </a:gdLst>
              <a:ahLst/>
              <a:cxnLst/>
              <a:rect l="l" t="t" r="r" b="b"/>
              <a:pathLst>
                <a:path w="190500" h="377952">
                  <a:moveTo>
                    <a:pt x="0" y="0"/>
                  </a:moveTo>
                  <a:lnTo>
                    <a:pt x="0" y="190500"/>
                  </a:lnTo>
                  <a:lnTo>
                    <a:pt x="108680" y="190500"/>
                  </a:lnTo>
                  <a:cubicBezTo>
                    <a:pt x="107031" y="249344"/>
                    <a:pt x="58867" y="296199"/>
                    <a:pt x="0" y="296228"/>
                  </a:cubicBezTo>
                  <a:lnTo>
                    <a:pt x="0" y="377952"/>
                  </a:lnTo>
                  <a:cubicBezTo>
                    <a:pt x="104031" y="377965"/>
                    <a:pt x="188835" y="294518"/>
                    <a:pt x="190500" y="190500"/>
                  </a:cubicBez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05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2" name="标题 1"/>
            <p:cNvSpPr txBox="1"/>
            <p:nvPr/>
          </p:nvSpPr>
          <p:spPr>
            <a:xfrm>
              <a:off x="5282608" y="4997968"/>
              <a:ext cx="367585" cy="729289"/>
            </a:xfrm>
            <a:custGeom>
              <a:avLst/>
              <a:gdLst>
                <a:gd name="connsiteX0" fmla="*/ 0 w 190500"/>
                <a:gd name="connsiteY0" fmla="*/ 0 h 377952"/>
                <a:gd name="connsiteX1" fmla="*/ 0 w 190500"/>
                <a:gd name="connsiteY1" fmla="*/ 190500 h 377952"/>
                <a:gd name="connsiteX2" fmla="*/ 108680 w 190500"/>
                <a:gd name="connsiteY2" fmla="*/ 190500 h 377952"/>
                <a:gd name="connsiteX3" fmla="*/ 0 w 190500"/>
                <a:gd name="connsiteY3" fmla="*/ 296228 h 377952"/>
                <a:gd name="connsiteX4" fmla="*/ 0 w 190500"/>
                <a:gd name="connsiteY4" fmla="*/ 377952 h 377952"/>
                <a:gd name="connsiteX5" fmla="*/ 190500 w 190500"/>
                <a:gd name="connsiteY5" fmla="*/ 190500 h 377952"/>
                <a:gd name="connsiteX6" fmla="*/ 190500 w 190500"/>
                <a:gd name="connsiteY6" fmla="*/ 190500 h 377952"/>
                <a:gd name="connsiteX7" fmla="*/ 190500 w 190500"/>
                <a:gd name="connsiteY7" fmla="*/ 0 h 377952"/>
              </a:gdLst>
              <a:ahLst/>
              <a:cxnLst/>
              <a:rect l="l" t="t" r="r" b="b"/>
              <a:pathLst>
                <a:path w="190500" h="377952">
                  <a:moveTo>
                    <a:pt x="0" y="0"/>
                  </a:moveTo>
                  <a:lnTo>
                    <a:pt x="0" y="190500"/>
                  </a:lnTo>
                  <a:lnTo>
                    <a:pt x="108680" y="190500"/>
                  </a:lnTo>
                  <a:cubicBezTo>
                    <a:pt x="107031" y="249344"/>
                    <a:pt x="58867" y="296199"/>
                    <a:pt x="0" y="296228"/>
                  </a:cubicBezTo>
                  <a:lnTo>
                    <a:pt x="0" y="377952"/>
                  </a:lnTo>
                  <a:cubicBezTo>
                    <a:pt x="104031" y="377965"/>
                    <a:pt x="188835" y="294518"/>
                    <a:pt x="190500" y="190500"/>
                  </a:cubicBez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05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3" name="标题 1"/>
          <p:cNvSpPr txBox="1"/>
          <p:nvPr/>
        </p:nvSpPr>
        <p:spPr>
          <a:xfrm>
            <a:off x="660400" y="2369022"/>
            <a:ext cx="5220000" cy="152218"/>
          </a:xfrm>
          <a:custGeom>
            <a:avLst/>
            <a:gdLst>
              <a:gd name="connsiteX0" fmla="*/ 145681 w 5220000"/>
              <a:gd name="connsiteY0" fmla="*/ 0 h 152218"/>
              <a:gd name="connsiteX1" fmla="*/ 1032979 w 5220000"/>
              <a:gd name="connsiteY1" fmla="*/ 0 h 152218"/>
              <a:gd name="connsiteX2" fmla="*/ 1958383 w 5220000"/>
              <a:gd name="connsiteY2" fmla="*/ 0 h 152218"/>
              <a:gd name="connsiteX3" fmla="*/ 2374319 w 5220000"/>
              <a:gd name="connsiteY3" fmla="*/ 0 h 152218"/>
              <a:gd name="connsiteX4" fmla="*/ 2845681 w 5220000"/>
              <a:gd name="connsiteY4" fmla="*/ 0 h 152218"/>
              <a:gd name="connsiteX5" fmla="*/ 3261617 w 5220000"/>
              <a:gd name="connsiteY5" fmla="*/ 0 h 152218"/>
              <a:gd name="connsiteX6" fmla="*/ 4187021 w 5220000"/>
              <a:gd name="connsiteY6" fmla="*/ 0 h 152218"/>
              <a:gd name="connsiteX7" fmla="*/ 5074319 w 5220000"/>
              <a:gd name="connsiteY7" fmla="*/ 0 h 152218"/>
              <a:gd name="connsiteX8" fmla="*/ 5220000 w 5220000"/>
              <a:gd name="connsiteY8" fmla="*/ 145681 h 152218"/>
              <a:gd name="connsiteX9" fmla="*/ 5220000 w 5220000"/>
              <a:gd name="connsiteY9" fmla="*/ 152218 h 152218"/>
              <a:gd name="connsiteX10" fmla="*/ 4332702 w 5220000"/>
              <a:gd name="connsiteY10" fmla="*/ 152218 h 152218"/>
              <a:gd name="connsiteX11" fmla="*/ 3407298 w 5220000"/>
              <a:gd name="connsiteY11" fmla="*/ 152218 h 152218"/>
              <a:gd name="connsiteX12" fmla="*/ 2700000 w 5220000"/>
              <a:gd name="connsiteY12" fmla="*/ 152218 h 152218"/>
              <a:gd name="connsiteX13" fmla="*/ 2520000 w 5220000"/>
              <a:gd name="connsiteY13" fmla="*/ 152218 h 152218"/>
              <a:gd name="connsiteX14" fmla="*/ 1812702 w 5220000"/>
              <a:gd name="connsiteY14" fmla="*/ 152218 h 152218"/>
              <a:gd name="connsiteX15" fmla="*/ 887298 w 5220000"/>
              <a:gd name="connsiteY15" fmla="*/ 152218 h 152218"/>
              <a:gd name="connsiteX16" fmla="*/ 0 w 5220000"/>
              <a:gd name="connsiteY16" fmla="*/ 152218 h 152218"/>
              <a:gd name="connsiteX17" fmla="*/ 0 w 5220000"/>
              <a:gd name="connsiteY17" fmla="*/ 145681 h 152218"/>
              <a:gd name="connsiteX18" fmla="*/ 145681 w 5220000"/>
              <a:gd name="connsiteY18" fmla="*/ 0 h 152218"/>
            </a:gdLst>
            <a:ahLst/>
            <a:cxnLst/>
            <a:rect l="l" t="t" r="r" b="b"/>
            <a:pathLst>
              <a:path w="5220000" h="152218">
                <a:moveTo>
                  <a:pt x="145681" y="0"/>
                </a:moveTo>
                <a:lnTo>
                  <a:pt x="1032979" y="0"/>
                </a:lnTo>
                <a:lnTo>
                  <a:pt x="1958383" y="0"/>
                </a:lnTo>
                <a:lnTo>
                  <a:pt x="2374319" y="0"/>
                </a:lnTo>
                <a:lnTo>
                  <a:pt x="2845681" y="0"/>
                </a:lnTo>
                <a:lnTo>
                  <a:pt x="3261617" y="0"/>
                </a:lnTo>
                <a:lnTo>
                  <a:pt x="4187021" y="0"/>
                </a:lnTo>
                <a:lnTo>
                  <a:pt x="5074319" y="0"/>
                </a:lnTo>
                <a:cubicBezTo>
                  <a:pt x="5154776" y="0"/>
                  <a:pt x="5220000" y="65224"/>
                  <a:pt x="5220000" y="145681"/>
                </a:cubicBezTo>
                <a:lnTo>
                  <a:pt x="5220000" y="152218"/>
                </a:lnTo>
                <a:lnTo>
                  <a:pt x="4332702" y="152218"/>
                </a:lnTo>
                <a:lnTo>
                  <a:pt x="3407298" y="152218"/>
                </a:lnTo>
                <a:lnTo>
                  <a:pt x="2700000" y="152218"/>
                </a:lnTo>
                <a:lnTo>
                  <a:pt x="2520000" y="152218"/>
                </a:lnTo>
                <a:lnTo>
                  <a:pt x="1812702" y="152218"/>
                </a:lnTo>
                <a:lnTo>
                  <a:pt x="887298" y="152218"/>
                </a:lnTo>
                <a:lnTo>
                  <a:pt x="0" y="152218"/>
                </a:lnTo>
                <a:lnTo>
                  <a:pt x="0" y="145681"/>
                </a:lnTo>
                <a:cubicBezTo>
                  <a:pt x="0" y="65224"/>
                  <a:pt x="65224" y="0"/>
                  <a:pt x="145681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311602" y="2369022"/>
            <a:ext cx="5220000" cy="152218"/>
          </a:xfrm>
          <a:custGeom>
            <a:avLst/>
            <a:gdLst>
              <a:gd name="connsiteX0" fmla="*/ 145681 w 5220000"/>
              <a:gd name="connsiteY0" fmla="*/ 0 h 152218"/>
              <a:gd name="connsiteX1" fmla="*/ 1032979 w 5220000"/>
              <a:gd name="connsiteY1" fmla="*/ 0 h 152218"/>
              <a:gd name="connsiteX2" fmla="*/ 1958383 w 5220000"/>
              <a:gd name="connsiteY2" fmla="*/ 0 h 152218"/>
              <a:gd name="connsiteX3" fmla="*/ 2374319 w 5220000"/>
              <a:gd name="connsiteY3" fmla="*/ 0 h 152218"/>
              <a:gd name="connsiteX4" fmla="*/ 2845681 w 5220000"/>
              <a:gd name="connsiteY4" fmla="*/ 0 h 152218"/>
              <a:gd name="connsiteX5" fmla="*/ 3261617 w 5220000"/>
              <a:gd name="connsiteY5" fmla="*/ 0 h 152218"/>
              <a:gd name="connsiteX6" fmla="*/ 4187021 w 5220000"/>
              <a:gd name="connsiteY6" fmla="*/ 0 h 152218"/>
              <a:gd name="connsiteX7" fmla="*/ 5074319 w 5220000"/>
              <a:gd name="connsiteY7" fmla="*/ 0 h 152218"/>
              <a:gd name="connsiteX8" fmla="*/ 5220000 w 5220000"/>
              <a:gd name="connsiteY8" fmla="*/ 145681 h 152218"/>
              <a:gd name="connsiteX9" fmla="*/ 5220000 w 5220000"/>
              <a:gd name="connsiteY9" fmla="*/ 152218 h 152218"/>
              <a:gd name="connsiteX10" fmla="*/ 4332702 w 5220000"/>
              <a:gd name="connsiteY10" fmla="*/ 152218 h 152218"/>
              <a:gd name="connsiteX11" fmla="*/ 3407298 w 5220000"/>
              <a:gd name="connsiteY11" fmla="*/ 152218 h 152218"/>
              <a:gd name="connsiteX12" fmla="*/ 2700000 w 5220000"/>
              <a:gd name="connsiteY12" fmla="*/ 152218 h 152218"/>
              <a:gd name="connsiteX13" fmla="*/ 2520000 w 5220000"/>
              <a:gd name="connsiteY13" fmla="*/ 152218 h 152218"/>
              <a:gd name="connsiteX14" fmla="*/ 1812702 w 5220000"/>
              <a:gd name="connsiteY14" fmla="*/ 152218 h 152218"/>
              <a:gd name="connsiteX15" fmla="*/ 887298 w 5220000"/>
              <a:gd name="connsiteY15" fmla="*/ 152218 h 152218"/>
              <a:gd name="connsiteX16" fmla="*/ 0 w 5220000"/>
              <a:gd name="connsiteY16" fmla="*/ 152218 h 152218"/>
              <a:gd name="connsiteX17" fmla="*/ 0 w 5220000"/>
              <a:gd name="connsiteY17" fmla="*/ 145681 h 152218"/>
              <a:gd name="connsiteX18" fmla="*/ 145681 w 5220000"/>
              <a:gd name="connsiteY18" fmla="*/ 0 h 152218"/>
            </a:gdLst>
            <a:ahLst/>
            <a:cxnLst/>
            <a:rect l="l" t="t" r="r" b="b"/>
            <a:pathLst>
              <a:path w="5220000" h="152218">
                <a:moveTo>
                  <a:pt x="145681" y="0"/>
                </a:moveTo>
                <a:lnTo>
                  <a:pt x="1032979" y="0"/>
                </a:lnTo>
                <a:lnTo>
                  <a:pt x="1958383" y="0"/>
                </a:lnTo>
                <a:lnTo>
                  <a:pt x="2374319" y="0"/>
                </a:lnTo>
                <a:lnTo>
                  <a:pt x="2845681" y="0"/>
                </a:lnTo>
                <a:lnTo>
                  <a:pt x="3261617" y="0"/>
                </a:lnTo>
                <a:lnTo>
                  <a:pt x="4187021" y="0"/>
                </a:lnTo>
                <a:lnTo>
                  <a:pt x="5074319" y="0"/>
                </a:lnTo>
                <a:cubicBezTo>
                  <a:pt x="5154776" y="0"/>
                  <a:pt x="5220000" y="65224"/>
                  <a:pt x="5220000" y="145681"/>
                </a:cubicBezTo>
                <a:lnTo>
                  <a:pt x="5220000" y="152218"/>
                </a:lnTo>
                <a:lnTo>
                  <a:pt x="4332702" y="152218"/>
                </a:lnTo>
                <a:lnTo>
                  <a:pt x="3407298" y="152218"/>
                </a:lnTo>
                <a:lnTo>
                  <a:pt x="2700000" y="152218"/>
                </a:lnTo>
                <a:lnTo>
                  <a:pt x="2520000" y="152218"/>
                </a:lnTo>
                <a:lnTo>
                  <a:pt x="1812702" y="152218"/>
                </a:lnTo>
                <a:lnTo>
                  <a:pt x="887298" y="152218"/>
                </a:lnTo>
                <a:lnTo>
                  <a:pt x="0" y="152218"/>
                </a:lnTo>
                <a:lnTo>
                  <a:pt x="0" y="145681"/>
                </a:lnTo>
                <a:cubicBezTo>
                  <a:pt x="0" y="65224"/>
                  <a:pt x="65224" y="0"/>
                  <a:pt x="145681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60400" y="1014122"/>
            <a:ext cx="8794750" cy="10756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销售政策传导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业务联动分析</a:t>
            </a:r>
            <a:endParaRPr kumimoji="1"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176249" y="421530"/>
            <a:ext cx="484151" cy="458011"/>
            <a:chOff x="176249" y="421530"/>
            <a:chExt cx="484151" cy="458011"/>
          </a:xfrm>
        </p:grpSpPr>
        <p:sp>
          <p:nvSpPr>
            <p:cNvPr id="18" name="标题 1"/>
            <p:cNvSpPr txBox="1"/>
            <p:nvPr/>
          </p:nvSpPr>
          <p:spPr>
            <a:xfrm>
              <a:off x="287184" y="506325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9" name="标题 1"/>
            <p:cNvSpPr txBox="1"/>
            <p:nvPr/>
          </p:nvSpPr>
          <p:spPr>
            <a:xfrm>
              <a:off x="176249" y="421530"/>
              <a:ext cx="251319" cy="251319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t="4617" r="255" b="14685"/>
          <a:stretch>
            <a:fillRect/>
          </a:stretch>
        </p:blipFill>
        <p:spPr>
          <a:xfrm>
            <a:off x="7041770" y="786306"/>
            <a:ext cx="5152571" cy="5534308"/>
          </a:xfrm>
          <a:custGeom>
            <a:avLst/>
            <a:gdLst>
              <a:gd name="connsiteX0" fmla="*/ 2033308 w 5152571"/>
              <a:gd name="connsiteY0" fmla="*/ 0 h 5534308"/>
              <a:gd name="connsiteX1" fmla="*/ 5152571 w 5152571"/>
              <a:gd name="connsiteY1" fmla="*/ 0 h 5534308"/>
              <a:gd name="connsiteX2" fmla="*/ 5152571 w 5152571"/>
              <a:gd name="connsiteY2" fmla="*/ 3306723 h 5534308"/>
              <a:gd name="connsiteX3" fmla="*/ 5152571 w 5152571"/>
              <a:gd name="connsiteY3" fmla="*/ 3500999 h 5534308"/>
              <a:gd name="connsiteX4" fmla="*/ 5152571 w 5152571"/>
              <a:gd name="connsiteY4" fmla="*/ 5534308 h 5534308"/>
              <a:gd name="connsiteX5" fmla="*/ 1422400 w 5152571"/>
              <a:gd name="connsiteY5" fmla="*/ 5534308 h 5534308"/>
              <a:gd name="connsiteX6" fmla="*/ 1422400 w 5152571"/>
              <a:gd name="connsiteY6" fmla="*/ 5534307 h 5534308"/>
              <a:gd name="connsiteX7" fmla="*/ 0 w 5152571"/>
              <a:gd name="connsiteY7" fmla="*/ 5534307 h 5534308"/>
              <a:gd name="connsiteX8" fmla="*/ 0 w 5152571"/>
              <a:gd name="connsiteY8" fmla="*/ 2033308 h 5534308"/>
              <a:gd name="connsiteX9" fmla="*/ 2033308 w 5152571"/>
              <a:gd name="connsiteY9" fmla="*/ 0 h 5534308"/>
            </a:gdLst>
            <a:ahLst/>
            <a:cxnLst/>
            <a:rect l="l" t="t" r="r" b="b"/>
            <a:pathLst>
              <a:path w="5152571" h="5534308">
                <a:moveTo>
                  <a:pt x="2033308" y="0"/>
                </a:moveTo>
                <a:lnTo>
                  <a:pt x="5152571" y="0"/>
                </a:lnTo>
                <a:lnTo>
                  <a:pt x="5152571" y="3306723"/>
                </a:lnTo>
                <a:lnTo>
                  <a:pt x="5152571" y="3500999"/>
                </a:lnTo>
                <a:lnTo>
                  <a:pt x="5152571" y="5534308"/>
                </a:lnTo>
                <a:lnTo>
                  <a:pt x="1422400" y="5534308"/>
                </a:lnTo>
                <a:lnTo>
                  <a:pt x="1422400" y="5534307"/>
                </a:lnTo>
                <a:lnTo>
                  <a:pt x="0" y="5534307"/>
                </a:lnTo>
                <a:lnTo>
                  <a:pt x="0" y="2033308"/>
                </a:lnTo>
                <a:cubicBezTo>
                  <a:pt x="0" y="910343"/>
                  <a:pt x="910343" y="0"/>
                  <a:pt x="203330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775813 h 6858000"/>
              <a:gd name="connsiteX3" fmla="*/ 9093193 w 12192000"/>
              <a:gd name="connsiteY3" fmla="*/ 775813 h 6858000"/>
              <a:gd name="connsiteX4" fmla="*/ 7039430 w 12192000"/>
              <a:gd name="connsiteY4" fmla="*/ 2829576 h 6858000"/>
              <a:gd name="connsiteX5" fmla="*/ 7039430 w 12192000"/>
              <a:gd name="connsiteY5" fmla="*/ 3933371 h 6858000"/>
              <a:gd name="connsiteX6" fmla="*/ 7027256 w 12192000"/>
              <a:gd name="connsiteY6" fmla="*/ 3933371 h 6858000"/>
              <a:gd name="connsiteX7" fmla="*/ 7027256 w 12192000"/>
              <a:gd name="connsiteY7" fmla="*/ 6320614 h 6858000"/>
              <a:gd name="connsiteX8" fmla="*/ 12192000 w 12192000"/>
              <a:gd name="connsiteY8" fmla="*/ 6320614 h 6858000"/>
              <a:gd name="connsiteX9" fmla="*/ 12192000 w 12192000"/>
              <a:gd name="connsiteY9" fmla="*/ 6858000 h 6858000"/>
              <a:gd name="connsiteX10" fmla="*/ 0 w 12192000"/>
              <a:gd name="connsiteY10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775813"/>
                </a:lnTo>
                <a:lnTo>
                  <a:pt x="9093193" y="775813"/>
                </a:lnTo>
                <a:cubicBezTo>
                  <a:pt x="7958931" y="775813"/>
                  <a:pt x="7039430" y="1695314"/>
                  <a:pt x="7039430" y="2829576"/>
                </a:cubicBezTo>
                <a:lnTo>
                  <a:pt x="7039430" y="3933371"/>
                </a:lnTo>
                <a:lnTo>
                  <a:pt x="7027256" y="3933371"/>
                </a:lnTo>
                <a:lnTo>
                  <a:pt x="7027256" y="6320614"/>
                </a:lnTo>
                <a:lnTo>
                  <a:pt x="12192000" y="6320614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  <a:effectLst>
            <a:outerShdw blurRad="139700" dist="101600" dir="2700000" algn="tl" rotWithShape="0">
              <a:schemeClr val="accent1">
                <a:lumMod val="50000"/>
                <a:alpha val="6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351326" y="2139706"/>
            <a:ext cx="1163775" cy="1213093"/>
          </a:xfrm>
          <a:prstGeom prst="round2DiagRect">
            <a:avLst>
              <a:gd name="adj1" fmla="val 36561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63755" y="2132676"/>
            <a:ext cx="3352065" cy="14465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8800">
                <a:ln w="12700">
                  <a:noFill/>
                </a:ln>
                <a:solidFill>
                  <a:srgbClr val="C55A11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391650" y="358314"/>
            <a:ext cx="855964" cy="855985"/>
          </a:xfrm>
          <a:prstGeom prst="round2DiagRect">
            <a:avLst>
              <a:gd name="adj1" fmla="val 43917"/>
              <a:gd name="adj2" fmla="val 0"/>
            </a:avLst>
          </a:prstGeom>
          <a:gradFill>
            <a:gsLst>
              <a:gs pos="0">
                <a:schemeClr val="accent1">
                  <a:alpha val="7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V="1">
            <a:off x="-2341" y="-5273"/>
            <a:ext cx="4600122" cy="1200521"/>
          </a:xfrm>
          <a:custGeom>
            <a:avLst/>
            <a:gdLst>
              <a:gd name="connsiteX0" fmla="*/ 0 w 4600122"/>
              <a:gd name="connsiteY0" fmla="*/ 1200521 h 1200521"/>
              <a:gd name="connsiteX1" fmla="*/ 4600122 w 4600122"/>
              <a:gd name="connsiteY1" fmla="*/ 1200521 h 1200521"/>
              <a:gd name="connsiteX2" fmla="*/ 4600122 w 4600122"/>
              <a:gd name="connsiteY2" fmla="*/ 1065295 h 1200521"/>
              <a:gd name="connsiteX3" fmla="*/ 3610964 w 4600122"/>
              <a:gd name="connsiteY3" fmla="*/ 0 h 1200521"/>
              <a:gd name="connsiteX4" fmla="*/ 0 w 4600122"/>
              <a:gd name="connsiteY4" fmla="*/ 0 h 1200521"/>
            </a:gdLst>
            <a:ahLst/>
            <a:cxnLst/>
            <a:rect l="l" t="t" r="r" b="b"/>
            <a:pathLst>
              <a:path w="4600122" h="1200521">
                <a:moveTo>
                  <a:pt x="0" y="1200521"/>
                </a:moveTo>
                <a:lnTo>
                  <a:pt x="4600122" y="1200521"/>
                </a:lnTo>
                <a:lnTo>
                  <a:pt x="4600122" y="1065295"/>
                </a:lnTo>
                <a:cubicBezTo>
                  <a:pt x="4600122" y="476949"/>
                  <a:pt x="4157261" y="0"/>
                  <a:pt x="3610964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6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93267" y="5455200"/>
            <a:ext cx="5346819" cy="20006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0000">
                <a:schemeClr val="accent1"/>
              </a:gs>
            </a:gsLst>
            <a:lin ang="10800000" scaled="0"/>
          </a:gra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93955" y="3398780"/>
            <a:ext cx="5752746" cy="19331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五、新港公司综合案例分析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9874251" y="5464629"/>
            <a:ext cx="2625272" cy="855985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alpha val="54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581326" y="2374482"/>
            <a:ext cx="735126" cy="697785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034081" y="627875"/>
            <a:ext cx="1951763" cy="29578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8800">
                <a:ln w="12700">
                  <a:noFill/>
                </a:ln>
                <a:solidFill>
                  <a:srgbClr val="C55A11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05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422654" y="4290641"/>
            <a:ext cx="4024366" cy="836632"/>
          </a:xfrm>
          <a:prstGeom prst="roundRect">
            <a:avLst>
              <a:gd name="adj" fmla="val 10569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77800" dist="38100" dir="2700000" algn="tl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738796" y="2250841"/>
            <a:ext cx="4024366" cy="836632"/>
          </a:xfrm>
          <a:prstGeom prst="roundRect">
            <a:avLst>
              <a:gd name="adj" fmla="val 10569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77800" dist="38100" dir="2700000" algn="tl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738796" y="3270741"/>
            <a:ext cx="4024366" cy="836632"/>
          </a:xfrm>
          <a:prstGeom prst="roundRect">
            <a:avLst>
              <a:gd name="adj" fmla="val 10569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77800" dist="38100" dir="2700000" algn="tl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738796" y="4290641"/>
            <a:ext cx="4024366" cy="836632"/>
          </a:xfrm>
          <a:prstGeom prst="roundRect">
            <a:avLst>
              <a:gd name="adj" fmla="val 10569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77800" dist="38100" dir="2700000" algn="tl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755628" y="5310540"/>
            <a:ext cx="4024366" cy="836632"/>
          </a:xfrm>
          <a:prstGeom prst="roundRect">
            <a:avLst>
              <a:gd name="adj" fmla="val 10569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77800" dist="38100" dir="2700000" algn="tl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-2" y="474709"/>
            <a:ext cx="11496676" cy="1432200"/>
          </a:xfrm>
          <a:custGeom>
            <a:avLst/>
            <a:gdLst>
              <a:gd name="connsiteX0" fmla="*/ 0 w 11496676"/>
              <a:gd name="connsiteY0" fmla="*/ 0 h 1432200"/>
              <a:gd name="connsiteX1" fmla="*/ 9069285 w 11496676"/>
              <a:gd name="connsiteY1" fmla="*/ 0 h 1432200"/>
              <a:gd name="connsiteX2" fmla="*/ 9949275 w 11496676"/>
              <a:gd name="connsiteY2" fmla="*/ 0 h 1432200"/>
              <a:gd name="connsiteX3" fmla="*/ 11220261 w 11496676"/>
              <a:gd name="connsiteY3" fmla="*/ 0 h 1432200"/>
              <a:gd name="connsiteX4" fmla="*/ 11496676 w 11496676"/>
              <a:gd name="connsiteY4" fmla="*/ 276415 h 1432200"/>
              <a:gd name="connsiteX5" fmla="*/ 11496676 w 11496676"/>
              <a:gd name="connsiteY5" fmla="*/ 1155785 h 1432200"/>
              <a:gd name="connsiteX6" fmla="*/ 11220261 w 11496676"/>
              <a:gd name="connsiteY6" fmla="*/ 1432200 h 1432200"/>
              <a:gd name="connsiteX7" fmla="*/ 9949275 w 11496676"/>
              <a:gd name="connsiteY7" fmla="*/ 1432200 h 1432200"/>
              <a:gd name="connsiteX8" fmla="*/ 9069285 w 11496676"/>
              <a:gd name="connsiteY8" fmla="*/ 1432200 h 1432200"/>
              <a:gd name="connsiteX9" fmla="*/ 0 w 11496676"/>
              <a:gd name="connsiteY9" fmla="*/ 1432200 h 1432200"/>
            </a:gdLst>
            <a:ahLst/>
            <a:cxnLst/>
            <a:rect l="l" t="t" r="r" b="b"/>
            <a:pathLst>
              <a:path w="11496676" h="1432200">
                <a:moveTo>
                  <a:pt x="0" y="0"/>
                </a:moveTo>
                <a:lnTo>
                  <a:pt x="9069285" y="0"/>
                </a:lnTo>
                <a:lnTo>
                  <a:pt x="9949275" y="0"/>
                </a:lnTo>
                <a:lnTo>
                  <a:pt x="11220261" y="0"/>
                </a:lnTo>
                <a:cubicBezTo>
                  <a:pt x="11372921" y="0"/>
                  <a:pt x="11496676" y="123755"/>
                  <a:pt x="11496676" y="276415"/>
                </a:cubicBezTo>
                <a:lnTo>
                  <a:pt x="11496676" y="1155785"/>
                </a:lnTo>
                <a:cubicBezTo>
                  <a:pt x="11496676" y="1308445"/>
                  <a:pt x="11372921" y="1432200"/>
                  <a:pt x="11220261" y="1432200"/>
                </a:cubicBezTo>
                <a:lnTo>
                  <a:pt x="9949275" y="1432200"/>
                </a:lnTo>
                <a:lnTo>
                  <a:pt x="9069285" y="1432200"/>
                </a:lnTo>
                <a:lnTo>
                  <a:pt x="0" y="1432200"/>
                </a:lnTo>
                <a:close/>
              </a:path>
            </a:pathLst>
          </a:custGeom>
          <a:gradFill>
            <a:gsLst>
              <a:gs pos="40000">
                <a:schemeClr val="accent1"/>
              </a:gs>
              <a:gs pos="94000">
                <a:schemeClr val="accent1">
                  <a:alpha val="0"/>
                </a:schemeClr>
              </a:gs>
            </a:gsLst>
            <a:lin ang="3600000" scaled="0"/>
          </a:gra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381812" y="2392458"/>
            <a:ext cx="593031" cy="593031"/>
          </a:xfrm>
          <a:prstGeom prst="ellipse">
            <a:avLst/>
          </a:prstGeom>
          <a:gradFill>
            <a:gsLst>
              <a:gs pos="18000">
                <a:schemeClr val="accent1"/>
              </a:gs>
              <a:gs pos="100000">
                <a:schemeClr val="accent2"/>
              </a:gs>
            </a:gsLst>
            <a:lin ang="3600000" scaled="0"/>
          </a:gradFill>
          <a:ln w="3175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388622" y="2495475"/>
            <a:ext cx="607233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384260" y="3392542"/>
            <a:ext cx="593031" cy="593031"/>
          </a:xfrm>
          <a:prstGeom prst="ellipse">
            <a:avLst/>
          </a:prstGeom>
          <a:gradFill>
            <a:gsLst>
              <a:gs pos="18000">
                <a:schemeClr val="accent1"/>
              </a:gs>
              <a:gs pos="100000">
                <a:schemeClr val="accent2"/>
              </a:gs>
            </a:gsLst>
            <a:lin ang="3600000" scaled="0"/>
          </a:gradFill>
          <a:ln w="3175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346001" y="3515375"/>
            <a:ext cx="692475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6422654" y="2250841"/>
            <a:ext cx="4024366" cy="836632"/>
          </a:xfrm>
          <a:prstGeom prst="roundRect">
            <a:avLst>
              <a:gd name="adj" fmla="val 10569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77800" dist="38100" dir="2700000" algn="tl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065670" y="2372642"/>
            <a:ext cx="593031" cy="593031"/>
          </a:xfrm>
          <a:prstGeom prst="ellipse">
            <a:avLst/>
          </a:prstGeom>
          <a:gradFill>
            <a:gsLst>
              <a:gs pos="18000">
                <a:schemeClr val="accent1"/>
              </a:gs>
              <a:gs pos="100000">
                <a:schemeClr val="accent2"/>
              </a:gs>
            </a:gsLst>
            <a:lin ang="3600000" scaled="0"/>
          </a:gradFill>
          <a:ln w="3175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078054" y="2495475"/>
            <a:ext cx="593030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6422654" y="3270741"/>
            <a:ext cx="4024366" cy="836632"/>
          </a:xfrm>
          <a:prstGeom prst="roundRect">
            <a:avLst>
              <a:gd name="adj" fmla="val 10569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77800" dist="38100" dir="2700000" algn="tl" rotWithShape="0">
              <a:schemeClr val="accent1">
                <a:alpha val="3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065670" y="4412442"/>
            <a:ext cx="593031" cy="593031"/>
          </a:xfrm>
          <a:prstGeom prst="ellipse">
            <a:avLst/>
          </a:prstGeom>
          <a:gradFill>
            <a:gsLst>
              <a:gs pos="18000">
                <a:schemeClr val="accent1"/>
              </a:gs>
              <a:gs pos="100000">
                <a:schemeClr val="accent2"/>
              </a:gs>
            </a:gsLst>
            <a:lin ang="3600000" scaled="0"/>
          </a:gradFill>
          <a:ln w="3175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078054" y="4535275"/>
            <a:ext cx="593030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06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2287734" y="2267427"/>
            <a:ext cx="3475427" cy="8179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一、短期偿债能力核心指标解读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6869010" y="2267427"/>
            <a:ext cx="3578010" cy="8179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二、行业对比与趋势分析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2287734" y="3279034"/>
            <a:ext cx="3475427" cy="8179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三、流动性陷阱识别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6869010" y="3279034"/>
            <a:ext cx="3578010" cy="8179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四、营运资本管理策略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2737853" y="1139761"/>
            <a:ext cx="2010367" cy="6803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CONTENT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529728" y="912379"/>
            <a:ext cx="1313180" cy="7694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目录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10800000" flipH="1">
            <a:off x="10372299" y="1232950"/>
            <a:ext cx="777923" cy="754491"/>
          </a:xfrm>
          <a:custGeom>
            <a:avLst/>
            <a:gdLst>
              <a:gd name="T0" fmla="*/ 314 w 314"/>
              <a:gd name="T1" fmla="*/ 0 h 305"/>
              <a:gd name="T2" fmla="*/ 314 w 314"/>
              <a:gd name="T3" fmla="*/ 158 h 305"/>
              <a:gd name="T4" fmla="*/ 206 w 314"/>
              <a:gd name="T5" fmla="*/ 305 h 305"/>
              <a:gd name="T6" fmla="*/ 170 w 314"/>
              <a:gd name="T7" fmla="*/ 304 h 305"/>
              <a:gd name="T8" fmla="*/ 170 w 314"/>
              <a:gd name="T9" fmla="*/ 243 h 305"/>
              <a:gd name="T10" fmla="*/ 244 w 314"/>
              <a:gd name="T11" fmla="*/ 174 h 305"/>
              <a:gd name="T12" fmla="*/ 243 w 314"/>
              <a:gd name="T13" fmla="*/ 146 h 305"/>
              <a:gd name="T14" fmla="*/ 192 w 314"/>
              <a:gd name="T15" fmla="*/ 146 h 305"/>
              <a:gd name="T16" fmla="*/ 192 w 314"/>
              <a:gd name="T17" fmla="*/ 0 h 305"/>
              <a:gd name="T18" fmla="*/ 314 w 314"/>
              <a:gd name="T19" fmla="*/ 0 h 305"/>
              <a:gd name="T20" fmla="*/ 314 w 314"/>
              <a:gd name="T21" fmla="*/ 0 h 305"/>
              <a:gd name="T22" fmla="*/ 16 w 314"/>
              <a:gd name="T23" fmla="*/ 146 h 305"/>
              <a:gd name="T24" fmla="*/ 67 w 314"/>
              <a:gd name="T25" fmla="*/ 146 h 305"/>
              <a:gd name="T26" fmla="*/ 68 w 314"/>
              <a:gd name="T27" fmla="*/ 174 h 305"/>
              <a:gd name="T28" fmla="*/ 0 w 314"/>
              <a:gd name="T29" fmla="*/ 243 h 305"/>
              <a:gd name="T30" fmla="*/ 0 w 314"/>
              <a:gd name="T31" fmla="*/ 304 h 305"/>
              <a:gd name="T32" fmla="*/ 30 w 314"/>
              <a:gd name="T33" fmla="*/ 305 h 305"/>
              <a:gd name="T34" fmla="*/ 138 w 314"/>
              <a:gd name="T35" fmla="*/ 158 h 305"/>
              <a:gd name="T36" fmla="*/ 138 w 314"/>
              <a:gd name="T37" fmla="*/ 0 h 305"/>
              <a:gd name="T38" fmla="*/ 16 w 314"/>
              <a:gd name="T39" fmla="*/ 0 h 305"/>
              <a:gd name="T40" fmla="*/ 16 w 314"/>
              <a:gd name="T41" fmla="*/ 146 h 305"/>
              <a:gd name="T42" fmla="*/ 16 w 314"/>
              <a:gd name="T43" fmla="*/ 146 h 305"/>
            </a:gdLst>
            <a:ahLst/>
            <a:cxnLst/>
            <a:rect l="0" t="0" r="r" b="b"/>
            <a:pathLst>
              <a:path w="314" h="305">
                <a:moveTo>
                  <a:pt x="314" y="0"/>
                </a:moveTo>
                <a:lnTo>
                  <a:pt x="314" y="158"/>
                </a:lnTo>
                <a:cubicBezTo>
                  <a:pt x="314" y="256"/>
                  <a:pt x="278" y="305"/>
                  <a:pt x="206" y="305"/>
                </a:cubicBezTo>
                <a:cubicBezTo>
                  <a:pt x="198" y="305"/>
                  <a:pt x="186" y="305"/>
                  <a:pt x="170" y="304"/>
                </a:cubicBezTo>
                <a:lnTo>
                  <a:pt x="170" y="243"/>
                </a:lnTo>
                <a:cubicBezTo>
                  <a:pt x="219" y="243"/>
                  <a:pt x="244" y="220"/>
                  <a:pt x="244" y="174"/>
                </a:cubicBezTo>
                <a:lnTo>
                  <a:pt x="243" y="146"/>
                </a:lnTo>
                <a:lnTo>
                  <a:pt x="192" y="146"/>
                </a:lnTo>
                <a:lnTo>
                  <a:pt x="192" y="0"/>
                </a:lnTo>
                <a:lnTo>
                  <a:pt x="314" y="0"/>
                </a:lnTo>
                <a:lnTo>
                  <a:pt x="314" y="0"/>
                </a:lnTo>
                <a:close/>
                <a:moveTo>
                  <a:pt x="16" y="146"/>
                </a:moveTo>
                <a:lnTo>
                  <a:pt x="67" y="146"/>
                </a:lnTo>
                <a:lnTo>
                  <a:pt x="68" y="174"/>
                </a:lnTo>
                <a:cubicBezTo>
                  <a:pt x="68" y="217"/>
                  <a:pt x="45" y="240"/>
                  <a:pt x="0" y="243"/>
                </a:cubicBezTo>
                <a:lnTo>
                  <a:pt x="0" y="304"/>
                </a:lnTo>
                <a:cubicBezTo>
                  <a:pt x="14" y="305"/>
                  <a:pt x="24" y="305"/>
                  <a:pt x="30" y="305"/>
                </a:cubicBezTo>
                <a:cubicBezTo>
                  <a:pt x="102" y="305"/>
                  <a:pt x="138" y="256"/>
                  <a:pt x="138" y="158"/>
                </a:cubicBezTo>
                <a:lnTo>
                  <a:pt x="138" y="0"/>
                </a:lnTo>
                <a:lnTo>
                  <a:pt x="16" y="0"/>
                </a:lnTo>
                <a:lnTo>
                  <a:pt x="16" y="146"/>
                </a:lnTo>
                <a:lnTo>
                  <a:pt x="16" y="146"/>
                </a:lnTo>
                <a:close/>
              </a:path>
            </a:pathLst>
          </a:cu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381812" y="4412442"/>
            <a:ext cx="593031" cy="593031"/>
          </a:xfrm>
          <a:prstGeom prst="ellipse">
            <a:avLst/>
          </a:prstGeom>
          <a:gradFill>
            <a:gsLst>
              <a:gs pos="18000">
                <a:schemeClr val="accent1"/>
              </a:gs>
              <a:gs pos="100000">
                <a:schemeClr val="accent2"/>
              </a:gs>
            </a:gsLst>
            <a:lin ang="3600000" scaled="0"/>
          </a:gradFill>
          <a:ln w="3175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1346001" y="4535275"/>
            <a:ext cx="692475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05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2287734" y="4290641"/>
            <a:ext cx="3475427" cy="8179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五、新港公司综合案例分析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2287734" y="5302247"/>
            <a:ext cx="3475427" cy="8179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七、教学建议</a:t>
            </a: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6869010" y="4290641"/>
            <a:ext cx="3578010" cy="8179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六、教学难点总结</a:t>
            </a: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1395723" y="5432341"/>
            <a:ext cx="593031" cy="593031"/>
          </a:xfrm>
          <a:prstGeom prst="ellipse">
            <a:avLst/>
          </a:prstGeom>
          <a:gradFill>
            <a:gsLst>
              <a:gs pos="18000">
                <a:schemeClr val="accent1"/>
              </a:gs>
              <a:gs pos="100000">
                <a:schemeClr val="accent2"/>
              </a:gs>
            </a:gsLst>
            <a:lin ang="3600000" scaled="0"/>
          </a:gradFill>
          <a:ln w="3175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1346001" y="5555174"/>
            <a:ext cx="692475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07</a:t>
            </a: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6065670" y="3392542"/>
            <a:ext cx="593031" cy="593031"/>
          </a:xfrm>
          <a:prstGeom prst="ellipse">
            <a:avLst/>
          </a:prstGeom>
          <a:gradFill>
            <a:gsLst>
              <a:gs pos="18000">
                <a:schemeClr val="accent1"/>
              </a:gs>
              <a:gs pos="100000">
                <a:schemeClr val="accent2"/>
              </a:gs>
            </a:gsLst>
            <a:lin ang="3600000" scaled="0"/>
          </a:gradFill>
          <a:ln w="31750" cap="sq">
            <a:solidFill>
              <a:schemeClr val="accent3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6078054" y="3515375"/>
            <a:ext cx="593030" cy="4616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L" panose="00020600040101010101" charset="-122"/>
                <a:ea typeface="OPPOSans L" panose="00020600040101010101" charset="-122"/>
                <a:cs typeface="OPPOSans L" panose="00020600040101010101" charset="-122"/>
              </a:rPr>
              <a:t>04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5395800" y="2264340"/>
            <a:ext cx="900002" cy="900002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254000" dist="63500" dir="270000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C55A11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01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5395800" y="4100060"/>
            <a:ext cx="900002" cy="900002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254000" dist="63500" dir="270000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C55A11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02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60400" y="2300514"/>
            <a:ext cx="3720011" cy="26633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速动比率骤降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542868" y="1980086"/>
            <a:ext cx="4976032" cy="14685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新港公司速动比率从1.2骤降至0.8，但存货周转率提升。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542869" y="3815804"/>
            <a:ext cx="4976032" cy="14685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存货周转率提升，但速动比率下降，说明存货以外的流动资产减少。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627477" y="2708366"/>
            <a:ext cx="521257" cy="1846218"/>
          </a:xfrm>
          <a:prstGeom prst="leftBrace">
            <a:avLst>
              <a:gd name="adj1" fmla="val 52583"/>
              <a:gd name="adj2" fmla="val 50000"/>
            </a:avLst>
          </a:prstGeom>
          <a:noFill/>
          <a:ln w="1905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异常指标发现</a:t>
            </a:r>
            <a:endParaRPr kumimoji="1"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176249" y="421530"/>
            <a:ext cx="484151" cy="458011"/>
            <a:chOff x="176249" y="421530"/>
            <a:chExt cx="484151" cy="458011"/>
          </a:xfrm>
        </p:grpSpPr>
        <p:sp>
          <p:nvSpPr>
            <p:cNvPr id="11" name="标题 1"/>
            <p:cNvSpPr txBox="1"/>
            <p:nvPr/>
          </p:nvSpPr>
          <p:spPr>
            <a:xfrm>
              <a:off x="287184" y="506325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2" name="标题 1"/>
            <p:cNvSpPr txBox="1"/>
            <p:nvPr/>
          </p:nvSpPr>
          <p:spPr>
            <a:xfrm>
              <a:off x="176249" y="421530"/>
              <a:ext cx="251319" cy="251319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flipH="1">
            <a:off x="-24000" y="3239200"/>
            <a:ext cx="12240000" cy="3618800"/>
          </a:xfrm>
          <a:prstGeom prst="round1Rect">
            <a:avLst>
              <a:gd name="adj" fmla="val 22649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044306" y="3882087"/>
            <a:ext cx="10090688" cy="151577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关联因素排查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8476372" y="2923800"/>
            <a:ext cx="648000" cy="64800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449852" y="3017613"/>
            <a:ext cx="698500" cy="396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2.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452960" y="1602144"/>
            <a:ext cx="4694824" cy="114105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新港公司应付账款账期从60天缩短至30天，预付款项增加20%，资金压力增大。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44216" y="1602144"/>
            <a:ext cx="4694824" cy="114105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检查应付账款账期缩短、预付款项异常增加等关联因素。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3067628" y="2923800"/>
            <a:ext cx="648000" cy="648000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3041108" y="3017613"/>
            <a:ext cx="698500" cy="396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B" panose="00020600040101010101" charset="-122"/>
                <a:ea typeface="OPPOSans B" panose="00020600040101010101" charset="-122"/>
                <a:cs typeface="OPPOSans B" panose="00020600040101010101" charset="-122"/>
              </a:rPr>
              <a:t>1.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多维度诊断</a:t>
            </a:r>
            <a:endParaRPr kumimoji="1"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76249" y="421530"/>
            <a:ext cx="484151" cy="458011"/>
            <a:chOff x="176249" y="421530"/>
            <a:chExt cx="484151" cy="458011"/>
          </a:xfrm>
        </p:grpSpPr>
        <p:sp>
          <p:nvSpPr>
            <p:cNvPr id="13" name="标题 1"/>
            <p:cNvSpPr txBox="1"/>
            <p:nvPr/>
          </p:nvSpPr>
          <p:spPr>
            <a:xfrm>
              <a:off x="287184" y="506325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4" name="标题 1"/>
            <p:cNvSpPr txBox="1"/>
            <p:nvPr/>
          </p:nvSpPr>
          <p:spPr>
            <a:xfrm>
              <a:off x="176249" y="421530"/>
              <a:ext cx="251319" cy="251319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2568617" y="3404717"/>
            <a:ext cx="3240000" cy="1646374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结合管理层变动、供应商集中度变化等综合判断。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164600" y="3404717"/>
            <a:ext cx="3240000" cy="1646374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新港公司管理层变动频繁，供应商集中度从30%升至50%，采购成本上升，资金周转困难。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V="1">
            <a:off x="761263" y="3288124"/>
            <a:ext cx="1646374" cy="1646374"/>
          </a:xfrm>
          <a:custGeom>
            <a:avLst/>
            <a:gdLst>
              <a:gd name="T0" fmla="*/ 283 w 566"/>
              <a:gd name="T1" fmla="*/ 566 h 566"/>
              <a:gd name="T2" fmla="*/ 0 w 566"/>
              <a:gd name="T3" fmla="*/ 383 h 566"/>
              <a:gd name="T4" fmla="*/ 97 w 566"/>
              <a:gd name="T5" fmla="*/ 136 h 566"/>
              <a:gd name="T6" fmla="*/ 283 w 566"/>
              <a:gd name="T7" fmla="*/ 0 h 566"/>
              <a:gd name="T8" fmla="*/ 469 w 566"/>
              <a:gd name="T9" fmla="*/ 136 h 566"/>
              <a:gd name="T10" fmla="*/ 566 w 566"/>
              <a:gd name="T11" fmla="*/ 383 h 566"/>
              <a:gd name="T12" fmla="*/ 283 w 566"/>
              <a:gd name="T13" fmla="*/ 566 h 566"/>
            </a:gdLst>
            <a:ahLst/>
            <a:cxnLst/>
            <a:rect l="0" t="0" r="r" b="b"/>
            <a:pathLst>
              <a:path w="566" h="566">
                <a:moveTo>
                  <a:pt x="283" y="566"/>
                </a:moveTo>
                <a:cubicBezTo>
                  <a:pt x="93" y="566"/>
                  <a:pt x="0" y="506"/>
                  <a:pt x="0" y="383"/>
                </a:cubicBezTo>
                <a:cubicBezTo>
                  <a:pt x="0" y="314"/>
                  <a:pt x="37" y="219"/>
                  <a:pt x="97" y="136"/>
                </a:cubicBezTo>
                <a:cubicBezTo>
                  <a:pt x="158" y="51"/>
                  <a:pt x="228" y="0"/>
                  <a:pt x="283" y="0"/>
                </a:cubicBezTo>
                <a:cubicBezTo>
                  <a:pt x="338" y="0"/>
                  <a:pt x="408" y="51"/>
                  <a:pt x="469" y="136"/>
                </a:cubicBezTo>
                <a:cubicBezTo>
                  <a:pt x="529" y="219"/>
                  <a:pt x="566" y="314"/>
                  <a:pt x="566" y="383"/>
                </a:cubicBezTo>
                <a:cubicBezTo>
                  <a:pt x="566" y="506"/>
                  <a:pt x="473" y="566"/>
                  <a:pt x="283" y="566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293446" y="3652537"/>
            <a:ext cx="630111" cy="682563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387087" y="3288124"/>
            <a:ext cx="1646374" cy="1646374"/>
          </a:xfrm>
          <a:custGeom>
            <a:avLst/>
            <a:gdLst>
              <a:gd name="T0" fmla="*/ 283 w 566"/>
              <a:gd name="T1" fmla="*/ 566 h 566"/>
              <a:gd name="T2" fmla="*/ 0 w 566"/>
              <a:gd name="T3" fmla="*/ 383 h 566"/>
              <a:gd name="T4" fmla="*/ 97 w 566"/>
              <a:gd name="T5" fmla="*/ 136 h 566"/>
              <a:gd name="T6" fmla="*/ 283 w 566"/>
              <a:gd name="T7" fmla="*/ 0 h 566"/>
              <a:gd name="T8" fmla="*/ 469 w 566"/>
              <a:gd name="T9" fmla="*/ 136 h 566"/>
              <a:gd name="T10" fmla="*/ 566 w 566"/>
              <a:gd name="T11" fmla="*/ 383 h 566"/>
              <a:gd name="T12" fmla="*/ 283 w 566"/>
              <a:gd name="T13" fmla="*/ 566 h 566"/>
            </a:gdLst>
            <a:ahLst/>
            <a:cxnLst/>
            <a:rect l="0" t="0" r="r" b="b"/>
            <a:pathLst>
              <a:path w="566" h="566">
                <a:moveTo>
                  <a:pt x="283" y="566"/>
                </a:moveTo>
                <a:cubicBezTo>
                  <a:pt x="93" y="566"/>
                  <a:pt x="0" y="506"/>
                  <a:pt x="0" y="383"/>
                </a:cubicBezTo>
                <a:cubicBezTo>
                  <a:pt x="0" y="314"/>
                  <a:pt x="37" y="219"/>
                  <a:pt x="97" y="136"/>
                </a:cubicBezTo>
                <a:cubicBezTo>
                  <a:pt x="158" y="51"/>
                  <a:pt x="228" y="0"/>
                  <a:pt x="283" y="0"/>
                </a:cubicBezTo>
                <a:cubicBezTo>
                  <a:pt x="338" y="0"/>
                  <a:pt x="408" y="51"/>
                  <a:pt x="469" y="136"/>
                </a:cubicBezTo>
                <a:cubicBezTo>
                  <a:pt x="529" y="219"/>
                  <a:pt x="566" y="314"/>
                  <a:pt x="566" y="383"/>
                </a:cubicBezTo>
                <a:cubicBezTo>
                  <a:pt x="566" y="506"/>
                  <a:pt x="473" y="566"/>
                  <a:pt x="283" y="566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883058" y="3808077"/>
            <a:ext cx="682563" cy="643331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58651" y="1787961"/>
            <a:ext cx="476250" cy="377952"/>
          </a:xfrm>
          <a:custGeom>
            <a:avLst/>
            <a:gdLst>
              <a:gd name="connsiteX0" fmla="*/ 476250 w 476250"/>
              <a:gd name="connsiteY0" fmla="*/ 0 h 377952"/>
              <a:gd name="connsiteX1" fmla="*/ 476250 w 476250"/>
              <a:gd name="connsiteY1" fmla="*/ 81725 h 377952"/>
              <a:gd name="connsiteX2" fmla="*/ 367570 w 476250"/>
              <a:gd name="connsiteY2" fmla="*/ 187452 h 377952"/>
              <a:gd name="connsiteX3" fmla="*/ 476250 w 476250"/>
              <a:gd name="connsiteY3" fmla="*/ 187452 h 377952"/>
              <a:gd name="connsiteX4" fmla="*/ 476250 w 476250"/>
              <a:gd name="connsiteY4" fmla="*/ 377952 h 377952"/>
              <a:gd name="connsiteX5" fmla="*/ 285750 w 476250"/>
              <a:gd name="connsiteY5" fmla="*/ 377952 h 377952"/>
              <a:gd name="connsiteX6" fmla="*/ 285750 w 476250"/>
              <a:gd name="connsiteY6" fmla="*/ 187452 h 377952"/>
              <a:gd name="connsiteX7" fmla="*/ 476250 w 476250"/>
              <a:gd name="connsiteY7" fmla="*/ 0 h 377952"/>
              <a:gd name="connsiteX8" fmla="*/ 190500 w 476250"/>
              <a:gd name="connsiteY8" fmla="*/ 0 h 377952"/>
              <a:gd name="connsiteX9" fmla="*/ 190500 w 476250"/>
              <a:gd name="connsiteY9" fmla="*/ 81725 h 377952"/>
              <a:gd name="connsiteX10" fmla="*/ 81820 w 476250"/>
              <a:gd name="connsiteY10" fmla="*/ 187452 h 377952"/>
              <a:gd name="connsiteX11" fmla="*/ 190500 w 476250"/>
              <a:gd name="connsiteY11" fmla="*/ 187452 h 377952"/>
              <a:gd name="connsiteX12" fmla="*/ 190500 w 476250"/>
              <a:gd name="connsiteY12" fmla="*/ 377952 h 377952"/>
              <a:gd name="connsiteX13" fmla="*/ 0 w 476250"/>
              <a:gd name="connsiteY13" fmla="*/ 377952 h 377952"/>
              <a:gd name="connsiteX14" fmla="*/ 0 w 476250"/>
              <a:gd name="connsiteY14" fmla="*/ 187452 h 377952"/>
              <a:gd name="connsiteX15" fmla="*/ 190500 w 476250"/>
              <a:gd name="connsiteY15" fmla="*/ 0 h 377952"/>
            </a:gdLst>
            <a:ahLst/>
            <a:cxnLst/>
            <a:rect l="l" t="t" r="r" b="b"/>
            <a:pathLst>
              <a:path w="476250" h="377952">
                <a:moveTo>
                  <a:pt x="476250" y="0"/>
                </a:moveTo>
                <a:lnTo>
                  <a:pt x="476250" y="81725"/>
                </a:lnTo>
                <a:cubicBezTo>
                  <a:pt x="417383" y="81753"/>
                  <a:pt x="369219" y="128608"/>
                  <a:pt x="367570" y="187452"/>
                </a:cubicBezTo>
                <a:lnTo>
                  <a:pt x="476250" y="187452"/>
                </a:lnTo>
                <a:lnTo>
                  <a:pt x="476250" y="377952"/>
                </a:lnTo>
                <a:lnTo>
                  <a:pt x="285750" y="377952"/>
                </a:lnTo>
                <a:lnTo>
                  <a:pt x="285750" y="187452"/>
                </a:lnTo>
                <a:cubicBezTo>
                  <a:pt x="287415" y="83434"/>
                  <a:pt x="372219" y="-13"/>
                  <a:pt x="476250" y="0"/>
                </a:cubicBezTo>
                <a:close/>
                <a:moveTo>
                  <a:pt x="190500" y="0"/>
                </a:moveTo>
                <a:lnTo>
                  <a:pt x="190500" y="81725"/>
                </a:lnTo>
                <a:cubicBezTo>
                  <a:pt x="131633" y="81753"/>
                  <a:pt x="83469" y="128608"/>
                  <a:pt x="81820" y="187452"/>
                </a:cubicBezTo>
                <a:lnTo>
                  <a:pt x="190500" y="187452"/>
                </a:lnTo>
                <a:lnTo>
                  <a:pt x="190500" y="377952"/>
                </a:lnTo>
                <a:lnTo>
                  <a:pt x="0" y="377952"/>
                </a:lnTo>
                <a:lnTo>
                  <a:pt x="0" y="187452"/>
                </a:lnTo>
                <a:cubicBezTo>
                  <a:pt x="1665" y="83434"/>
                  <a:pt x="86469" y="-13"/>
                  <a:pt x="190500" y="0"/>
                </a:cubicBezTo>
                <a:close/>
              </a:path>
            </a:pathLst>
          </a:custGeom>
          <a:solidFill>
            <a:schemeClr val="accent1"/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403176" y="1846049"/>
            <a:ext cx="10001424" cy="12948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管理层变动影响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非财务信息整合</a:t>
            </a:r>
            <a:endParaRPr kumimoji="1"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76249" y="421530"/>
            <a:ext cx="484151" cy="458011"/>
            <a:chOff x="176249" y="421530"/>
            <a:chExt cx="484151" cy="458011"/>
          </a:xfrm>
        </p:grpSpPr>
        <p:sp>
          <p:nvSpPr>
            <p:cNvPr id="13" name="标题 1"/>
            <p:cNvSpPr txBox="1"/>
            <p:nvPr/>
          </p:nvSpPr>
          <p:spPr>
            <a:xfrm>
              <a:off x="287184" y="506325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4" name="标题 1"/>
            <p:cNvSpPr txBox="1"/>
            <p:nvPr/>
          </p:nvSpPr>
          <p:spPr>
            <a:xfrm>
              <a:off x="176249" y="421530"/>
              <a:ext cx="251319" cy="251319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t="4617" r="255" b="14685"/>
          <a:stretch>
            <a:fillRect/>
          </a:stretch>
        </p:blipFill>
        <p:spPr>
          <a:xfrm>
            <a:off x="7041770" y="786306"/>
            <a:ext cx="5152571" cy="5534308"/>
          </a:xfrm>
          <a:custGeom>
            <a:avLst/>
            <a:gdLst>
              <a:gd name="connsiteX0" fmla="*/ 2033308 w 5152571"/>
              <a:gd name="connsiteY0" fmla="*/ 0 h 5534308"/>
              <a:gd name="connsiteX1" fmla="*/ 5152571 w 5152571"/>
              <a:gd name="connsiteY1" fmla="*/ 0 h 5534308"/>
              <a:gd name="connsiteX2" fmla="*/ 5152571 w 5152571"/>
              <a:gd name="connsiteY2" fmla="*/ 3306723 h 5534308"/>
              <a:gd name="connsiteX3" fmla="*/ 5152571 w 5152571"/>
              <a:gd name="connsiteY3" fmla="*/ 3500999 h 5534308"/>
              <a:gd name="connsiteX4" fmla="*/ 5152571 w 5152571"/>
              <a:gd name="connsiteY4" fmla="*/ 5534308 h 5534308"/>
              <a:gd name="connsiteX5" fmla="*/ 1422400 w 5152571"/>
              <a:gd name="connsiteY5" fmla="*/ 5534308 h 5534308"/>
              <a:gd name="connsiteX6" fmla="*/ 1422400 w 5152571"/>
              <a:gd name="connsiteY6" fmla="*/ 5534307 h 5534308"/>
              <a:gd name="connsiteX7" fmla="*/ 0 w 5152571"/>
              <a:gd name="connsiteY7" fmla="*/ 5534307 h 5534308"/>
              <a:gd name="connsiteX8" fmla="*/ 0 w 5152571"/>
              <a:gd name="connsiteY8" fmla="*/ 2033308 h 5534308"/>
              <a:gd name="connsiteX9" fmla="*/ 2033308 w 5152571"/>
              <a:gd name="connsiteY9" fmla="*/ 0 h 5534308"/>
            </a:gdLst>
            <a:ahLst/>
            <a:cxnLst/>
            <a:rect l="l" t="t" r="r" b="b"/>
            <a:pathLst>
              <a:path w="5152571" h="5534308">
                <a:moveTo>
                  <a:pt x="2033308" y="0"/>
                </a:moveTo>
                <a:lnTo>
                  <a:pt x="5152571" y="0"/>
                </a:lnTo>
                <a:lnTo>
                  <a:pt x="5152571" y="3306723"/>
                </a:lnTo>
                <a:lnTo>
                  <a:pt x="5152571" y="3500999"/>
                </a:lnTo>
                <a:lnTo>
                  <a:pt x="5152571" y="5534308"/>
                </a:lnTo>
                <a:lnTo>
                  <a:pt x="1422400" y="5534308"/>
                </a:lnTo>
                <a:lnTo>
                  <a:pt x="1422400" y="5534307"/>
                </a:lnTo>
                <a:lnTo>
                  <a:pt x="0" y="5534307"/>
                </a:lnTo>
                <a:lnTo>
                  <a:pt x="0" y="2033308"/>
                </a:lnTo>
                <a:cubicBezTo>
                  <a:pt x="0" y="910343"/>
                  <a:pt x="910343" y="0"/>
                  <a:pt x="203330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775813 h 6858000"/>
              <a:gd name="connsiteX3" fmla="*/ 9093193 w 12192000"/>
              <a:gd name="connsiteY3" fmla="*/ 775813 h 6858000"/>
              <a:gd name="connsiteX4" fmla="*/ 7039430 w 12192000"/>
              <a:gd name="connsiteY4" fmla="*/ 2829576 h 6858000"/>
              <a:gd name="connsiteX5" fmla="*/ 7039430 w 12192000"/>
              <a:gd name="connsiteY5" fmla="*/ 3933371 h 6858000"/>
              <a:gd name="connsiteX6" fmla="*/ 7027256 w 12192000"/>
              <a:gd name="connsiteY6" fmla="*/ 3933371 h 6858000"/>
              <a:gd name="connsiteX7" fmla="*/ 7027256 w 12192000"/>
              <a:gd name="connsiteY7" fmla="*/ 6320614 h 6858000"/>
              <a:gd name="connsiteX8" fmla="*/ 12192000 w 12192000"/>
              <a:gd name="connsiteY8" fmla="*/ 6320614 h 6858000"/>
              <a:gd name="connsiteX9" fmla="*/ 12192000 w 12192000"/>
              <a:gd name="connsiteY9" fmla="*/ 6858000 h 6858000"/>
              <a:gd name="connsiteX10" fmla="*/ 0 w 12192000"/>
              <a:gd name="connsiteY10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775813"/>
                </a:lnTo>
                <a:lnTo>
                  <a:pt x="9093193" y="775813"/>
                </a:lnTo>
                <a:cubicBezTo>
                  <a:pt x="7958931" y="775813"/>
                  <a:pt x="7039430" y="1695314"/>
                  <a:pt x="7039430" y="2829576"/>
                </a:cubicBezTo>
                <a:lnTo>
                  <a:pt x="7039430" y="3933371"/>
                </a:lnTo>
                <a:lnTo>
                  <a:pt x="7027256" y="3933371"/>
                </a:lnTo>
                <a:lnTo>
                  <a:pt x="7027256" y="6320614"/>
                </a:lnTo>
                <a:lnTo>
                  <a:pt x="12192000" y="6320614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  <a:effectLst>
            <a:outerShdw blurRad="139700" dist="101600" dir="2700000" algn="tl" rotWithShape="0">
              <a:schemeClr val="accent1">
                <a:lumMod val="50000"/>
                <a:alpha val="6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351326" y="2139706"/>
            <a:ext cx="1163775" cy="1213093"/>
          </a:xfrm>
          <a:prstGeom prst="round2DiagRect">
            <a:avLst>
              <a:gd name="adj1" fmla="val 36561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63755" y="2132676"/>
            <a:ext cx="3352065" cy="14465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8800">
                <a:ln w="12700">
                  <a:noFill/>
                </a:ln>
                <a:solidFill>
                  <a:srgbClr val="C55A11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391650" y="358314"/>
            <a:ext cx="855964" cy="855985"/>
          </a:xfrm>
          <a:prstGeom prst="round2DiagRect">
            <a:avLst>
              <a:gd name="adj1" fmla="val 43917"/>
              <a:gd name="adj2" fmla="val 0"/>
            </a:avLst>
          </a:prstGeom>
          <a:gradFill>
            <a:gsLst>
              <a:gs pos="0">
                <a:schemeClr val="accent1">
                  <a:alpha val="7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V="1">
            <a:off x="-2341" y="-5273"/>
            <a:ext cx="4600122" cy="1200521"/>
          </a:xfrm>
          <a:custGeom>
            <a:avLst/>
            <a:gdLst>
              <a:gd name="connsiteX0" fmla="*/ 0 w 4600122"/>
              <a:gd name="connsiteY0" fmla="*/ 1200521 h 1200521"/>
              <a:gd name="connsiteX1" fmla="*/ 4600122 w 4600122"/>
              <a:gd name="connsiteY1" fmla="*/ 1200521 h 1200521"/>
              <a:gd name="connsiteX2" fmla="*/ 4600122 w 4600122"/>
              <a:gd name="connsiteY2" fmla="*/ 1065295 h 1200521"/>
              <a:gd name="connsiteX3" fmla="*/ 3610964 w 4600122"/>
              <a:gd name="connsiteY3" fmla="*/ 0 h 1200521"/>
              <a:gd name="connsiteX4" fmla="*/ 0 w 4600122"/>
              <a:gd name="connsiteY4" fmla="*/ 0 h 1200521"/>
            </a:gdLst>
            <a:ahLst/>
            <a:cxnLst/>
            <a:rect l="l" t="t" r="r" b="b"/>
            <a:pathLst>
              <a:path w="4600122" h="1200521">
                <a:moveTo>
                  <a:pt x="0" y="1200521"/>
                </a:moveTo>
                <a:lnTo>
                  <a:pt x="4600122" y="1200521"/>
                </a:lnTo>
                <a:lnTo>
                  <a:pt x="4600122" y="1065295"/>
                </a:lnTo>
                <a:cubicBezTo>
                  <a:pt x="4600122" y="476949"/>
                  <a:pt x="4157261" y="0"/>
                  <a:pt x="3610964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6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93267" y="5455200"/>
            <a:ext cx="5346819" cy="20006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0000">
                <a:schemeClr val="accent1"/>
              </a:gs>
            </a:gsLst>
            <a:lin ang="10800000" scaled="0"/>
          </a:gra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83978" y="580016"/>
            <a:ext cx="2320815" cy="288195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ahLst/>
            <a:cxnLst/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93955" y="3398780"/>
            <a:ext cx="5752746" cy="19331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六、教学难点总结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9874251" y="5464629"/>
            <a:ext cx="2625272" cy="855985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alpha val="54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581326" y="2374482"/>
            <a:ext cx="735126" cy="697785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573275" y="1781675"/>
            <a:ext cx="5152571" cy="76944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3600">
                <a:ln w="12700">
                  <a:solidFill>
                    <a:srgbClr val="000000">
                      <a:alpha val="100000"/>
                    </a:srgbClr>
                  </a:solidFill>
                </a:ln>
                <a:noFill/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POWERPOINT DESIGN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034081" y="627875"/>
            <a:ext cx="1951763" cy="29578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8800">
                <a:ln w="12700">
                  <a:noFill/>
                </a:ln>
                <a:solidFill>
                  <a:srgbClr val="C55A11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06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095999" y="1679696"/>
            <a:ext cx="5400000" cy="174253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095999" y="3689271"/>
            <a:ext cx="5400000" cy="17425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 cap="sq">
            <a:solidFill>
              <a:schemeClr val="accent1"/>
            </a:solidFill>
          </a:ln>
          <a:effectLst>
            <a:outerShdw blurRad="190500" sx="102000" sy="102000" algn="ctr" rotWithShape="0">
              <a:schemeClr val="accent1">
                <a:alpha val="10000"/>
              </a:schemeClr>
            </a:outerShdw>
          </a:effectLst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523891" y="3997339"/>
            <a:ext cx="4660900" cy="177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en-US" altLang="zh-CN" sz="93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房地产企业预售资金计入流动负债，实际偿债压力小于账面数据，需结合行业特点分析。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523891" y="1975064"/>
            <a:ext cx="4660900" cy="228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en-US" altLang="zh-CN" sz="121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盲目套用标准值忽视行业特性，如房地产预售制导致流动负债虚高。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5587544" y="2375954"/>
            <a:ext cx="350020" cy="350020"/>
          </a:xfrm>
          <a:prstGeom prst="ellipse">
            <a:avLst/>
          </a:prstGeom>
          <a:solidFill>
            <a:schemeClr val="accent1"/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587544" y="4385529"/>
            <a:ext cx="350020" cy="3500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60399" y="2139763"/>
            <a:ext cx="4468949" cy="28959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  <a:sym typeface="+mn-ea"/>
              </a:rPr>
              <a:t>指标误用风险</a:t>
            </a:r>
            <a:endParaRPr kumimoji="1" lang="zh-CN" altLang="en-US" sz="3600"/>
          </a:p>
        </p:txBody>
      </p:sp>
      <p:sp>
        <p:nvSpPr>
          <p:cNvPr id="10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指标误用风险</a:t>
            </a:r>
            <a:endParaRPr kumimoji="1"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176249" y="421530"/>
            <a:ext cx="484151" cy="458011"/>
            <a:chOff x="176249" y="421530"/>
            <a:chExt cx="484151" cy="458011"/>
          </a:xfrm>
        </p:grpSpPr>
        <p:sp>
          <p:nvSpPr>
            <p:cNvPr id="12" name="标题 1"/>
            <p:cNvSpPr txBox="1"/>
            <p:nvPr/>
          </p:nvSpPr>
          <p:spPr>
            <a:xfrm>
              <a:off x="287184" y="506325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3" name="标题 1"/>
            <p:cNvSpPr txBox="1"/>
            <p:nvPr/>
          </p:nvSpPr>
          <p:spPr>
            <a:xfrm>
              <a:off x="176249" y="421530"/>
              <a:ext cx="251319" cy="251319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3078143" y="3209953"/>
            <a:ext cx="913910" cy="913908"/>
            <a:chOff x="3078143" y="3209953"/>
            <a:chExt cx="913910" cy="913908"/>
          </a:xfrm>
        </p:grpSpPr>
        <p:sp>
          <p:nvSpPr>
            <p:cNvPr id="5" name="标题 1"/>
            <p:cNvSpPr txBox="1"/>
            <p:nvPr/>
          </p:nvSpPr>
          <p:spPr>
            <a:xfrm>
              <a:off x="3175099" y="3306907"/>
              <a:ext cx="720000" cy="720000"/>
            </a:xfrm>
            <a:prstGeom prst="ellipse">
              <a:avLst/>
            </a:prstGeom>
            <a:solidFill>
              <a:schemeClr val="accent1"/>
            </a:solidFill>
            <a:ln w="19050" cap="rnd">
              <a:noFill/>
              <a:round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3363061" y="3480549"/>
              <a:ext cx="344075" cy="372717"/>
            </a:xfrm>
            <a:custGeom>
              <a:avLst/>
              <a:gdLst>
                <a:gd name="connsiteX0" fmla="*/ 712625 w 1425436"/>
                <a:gd name="connsiteY0" fmla="*/ 111621 h 1544091"/>
                <a:gd name="connsiteX1" fmla="*/ 902567 w 1425436"/>
                <a:gd name="connsiteY1" fmla="*/ 190314 h 1544091"/>
                <a:gd name="connsiteX2" fmla="*/ 981260 w 1425436"/>
                <a:gd name="connsiteY2" fmla="*/ 380256 h 1544091"/>
                <a:gd name="connsiteX3" fmla="*/ 902567 w 1425436"/>
                <a:gd name="connsiteY3" fmla="*/ 570198 h 1544091"/>
                <a:gd name="connsiteX4" fmla="*/ 712625 w 1425436"/>
                <a:gd name="connsiteY4" fmla="*/ 648891 h 1544091"/>
                <a:gd name="connsiteX5" fmla="*/ 522684 w 1425436"/>
                <a:gd name="connsiteY5" fmla="*/ 570198 h 1544091"/>
                <a:gd name="connsiteX6" fmla="*/ 444177 w 1425436"/>
                <a:gd name="connsiteY6" fmla="*/ 380070 h 1544091"/>
                <a:gd name="connsiteX7" fmla="*/ 522870 w 1425436"/>
                <a:gd name="connsiteY7" fmla="*/ 190128 h 1544091"/>
                <a:gd name="connsiteX8" fmla="*/ 712625 w 1425436"/>
                <a:gd name="connsiteY8" fmla="*/ 111621 h 1544091"/>
                <a:gd name="connsiteX9" fmla="*/ 712625 w 1425436"/>
                <a:gd name="connsiteY9" fmla="*/ 0 h 1544091"/>
                <a:gd name="connsiteX10" fmla="*/ 332556 w 1425436"/>
                <a:gd name="connsiteY10" fmla="*/ 380070 h 1544091"/>
                <a:gd name="connsiteX11" fmla="*/ 712625 w 1425436"/>
                <a:gd name="connsiteY11" fmla="*/ 760140 h 1544091"/>
                <a:gd name="connsiteX12" fmla="*/ 1092695 w 1425436"/>
                <a:gd name="connsiteY12" fmla="*/ 380070 h 1544091"/>
                <a:gd name="connsiteX13" fmla="*/ 712625 w 1425436"/>
                <a:gd name="connsiteY13" fmla="*/ 0 h 1544091"/>
                <a:gd name="connsiteX14" fmla="*/ 712625 w 1425436"/>
                <a:gd name="connsiteY14" fmla="*/ 943012 h 1544091"/>
                <a:gd name="connsiteX15" fmla="*/ 978842 w 1425436"/>
                <a:gd name="connsiteY15" fmla="*/ 976685 h 1544091"/>
                <a:gd name="connsiteX16" fmla="*/ 1146087 w 1425436"/>
                <a:gd name="connsiteY16" fmla="*/ 1059470 h 1544091"/>
                <a:gd name="connsiteX17" fmla="*/ 1248593 w 1425436"/>
                <a:gd name="connsiteY17" fmla="*/ 1174440 h 1544091"/>
                <a:gd name="connsiteX18" fmla="*/ 1310356 w 1425436"/>
                <a:gd name="connsiteY18" fmla="*/ 1316385 h 1544091"/>
                <a:gd name="connsiteX19" fmla="*/ 1296590 w 1425436"/>
                <a:gd name="connsiteY19" fmla="*/ 1390241 h 1544091"/>
                <a:gd name="connsiteX20" fmla="*/ 1208595 w 1425436"/>
                <a:gd name="connsiteY20" fmla="*/ 1432285 h 1544091"/>
                <a:gd name="connsiteX21" fmla="*/ 216842 w 1425436"/>
                <a:gd name="connsiteY21" fmla="*/ 1432285 h 1544091"/>
                <a:gd name="connsiteX22" fmla="*/ 128847 w 1425436"/>
                <a:gd name="connsiteY22" fmla="*/ 1390241 h 1544091"/>
                <a:gd name="connsiteX23" fmla="*/ 115081 w 1425436"/>
                <a:gd name="connsiteY23" fmla="*/ 1316385 h 1544091"/>
                <a:gd name="connsiteX24" fmla="*/ 176844 w 1425436"/>
                <a:gd name="connsiteY24" fmla="*/ 1174440 h 1544091"/>
                <a:gd name="connsiteX25" fmla="*/ 279350 w 1425436"/>
                <a:gd name="connsiteY25" fmla="*/ 1059470 h 1544091"/>
                <a:gd name="connsiteX26" fmla="*/ 446595 w 1425436"/>
                <a:gd name="connsiteY26" fmla="*/ 976685 h 1544091"/>
                <a:gd name="connsiteX27" fmla="*/ 712625 w 1425436"/>
                <a:gd name="connsiteY27" fmla="*/ 943012 h 1544091"/>
                <a:gd name="connsiteX28" fmla="*/ 712625 w 1425436"/>
                <a:gd name="connsiteY28" fmla="*/ 831391 h 1544091"/>
                <a:gd name="connsiteX29" fmla="*/ 8296 w 1425436"/>
                <a:gd name="connsiteY29" fmla="*/ 1284387 h 1544091"/>
                <a:gd name="connsiteX30" fmla="*/ 216842 w 1425436"/>
                <a:gd name="connsiteY30" fmla="*/ 1544092 h 1544091"/>
                <a:gd name="connsiteX31" fmla="*/ 1208595 w 1425436"/>
                <a:gd name="connsiteY31" fmla="*/ 1544092 h 1544091"/>
                <a:gd name="connsiteX32" fmla="*/ 1417141 w 1425436"/>
                <a:gd name="connsiteY32" fmla="*/ 1284387 h 1544091"/>
                <a:gd name="connsiteX33" fmla="*/ 712625 w 1425436"/>
                <a:gd name="connsiteY33" fmla="*/ 831391 h 1544091"/>
              </a:gdLst>
              <a:ahLst/>
              <a:cxnLst/>
              <a:rect l="l" t="t" r="r" b="b"/>
              <a:pathLst>
                <a:path w="1425436" h="1544091">
                  <a:moveTo>
                    <a:pt x="712625" y="111621"/>
                  </a:moveTo>
                  <a:cubicBezTo>
                    <a:pt x="784435" y="111621"/>
                    <a:pt x="851780" y="139526"/>
                    <a:pt x="902567" y="190314"/>
                  </a:cubicBezTo>
                  <a:cubicBezTo>
                    <a:pt x="953355" y="241102"/>
                    <a:pt x="981260" y="308446"/>
                    <a:pt x="981260" y="380256"/>
                  </a:cubicBezTo>
                  <a:cubicBezTo>
                    <a:pt x="981260" y="452065"/>
                    <a:pt x="953355" y="519410"/>
                    <a:pt x="902567" y="570198"/>
                  </a:cubicBezTo>
                  <a:cubicBezTo>
                    <a:pt x="851780" y="620985"/>
                    <a:pt x="784435" y="648891"/>
                    <a:pt x="712625" y="648891"/>
                  </a:cubicBezTo>
                  <a:cubicBezTo>
                    <a:pt x="640816" y="648891"/>
                    <a:pt x="573471" y="620985"/>
                    <a:pt x="522684" y="570198"/>
                  </a:cubicBezTo>
                  <a:cubicBezTo>
                    <a:pt x="472082" y="519224"/>
                    <a:pt x="444177" y="451693"/>
                    <a:pt x="444177" y="380070"/>
                  </a:cubicBezTo>
                  <a:cubicBezTo>
                    <a:pt x="444177" y="308446"/>
                    <a:pt x="472082" y="240916"/>
                    <a:pt x="522870" y="190128"/>
                  </a:cubicBezTo>
                  <a:cubicBezTo>
                    <a:pt x="573471" y="139526"/>
                    <a:pt x="641002" y="111621"/>
                    <a:pt x="712625" y="111621"/>
                  </a:cubicBezTo>
                  <a:moveTo>
                    <a:pt x="712625" y="0"/>
                  </a:moveTo>
                  <a:cubicBezTo>
                    <a:pt x="502778" y="0"/>
                    <a:pt x="332556" y="170036"/>
                    <a:pt x="332556" y="380070"/>
                  </a:cubicBezTo>
                  <a:cubicBezTo>
                    <a:pt x="332556" y="589917"/>
                    <a:pt x="502778" y="760140"/>
                    <a:pt x="712625" y="760140"/>
                  </a:cubicBezTo>
                  <a:cubicBezTo>
                    <a:pt x="922473" y="760140"/>
                    <a:pt x="1092695" y="589917"/>
                    <a:pt x="1092695" y="380070"/>
                  </a:cubicBezTo>
                  <a:cubicBezTo>
                    <a:pt x="1092881" y="170036"/>
                    <a:pt x="922659" y="0"/>
                    <a:pt x="712625" y="0"/>
                  </a:cubicBezTo>
                  <a:close/>
                  <a:moveTo>
                    <a:pt x="712625" y="943012"/>
                  </a:moveTo>
                  <a:cubicBezTo>
                    <a:pt x="813643" y="943012"/>
                    <a:pt x="903126" y="954360"/>
                    <a:pt x="978842" y="976685"/>
                  </a:cubicBezTo>
                  <a:cubicBezTo>
                    <a:pt x="1043582" y="995846"/>
                    <a:pt x="1099951" y="1023752"/>
                    <a:pt x="1146087" y="1059470"/>
                  </a:cubicBezTo>
                  <a:cubicBezTo>
                    <a:pt x="1186829" y="1091096"/>
                    <a:pt x="1220315" y="1128675"/>
                    <a:pt x="1248593" y="1174440"/>
                  </a:cubicBezTo>
                  <a:cubicBezTo>
                    <a:pt x="1273708" y="1215368"/>
                    <a:pt x="1293985" y="1261877"/>
                    <a:pt x="1310356" y="1316385"/>
                  </a:cubicBezTo>
                  <a:cubicBezTo>
                    <a:pt x="1320774" y="1350801"/>
                    <a:pt x="1306264" y="1377404"/>
                    <a:pt x="1296590" y="1390241"/>
                  </a:cubicBezTo>
                  <a:cubicBezTo>
                    <a:pt x="1276684" y="1417030"/>
                    <a:pt x="1244686" y="1432285"/>
                    <a:pt x="1208595" y="1432285"/>
                  </a:cubicBezTo>
                  <a:lnTo>
                    <a:pt x="216842" y="1432285"/>
                  </a:lnTo>
                  <a:cubicBezTo>
                    <a:pt x="180937" y="1432285"/>
                    <a:pt x="148753" y="1417030"/>
                    <a:pt x="128847" y="1390241"/>
                  </a:cubicBezTo>
                  <a:cubicBezTo>
                    <a:pt x="119359" y="1377404"/>
                    <a:pt x="104849" y="1350801"/>
                    <a:pt x="115081" y="1316385"/>
                  </a:cubicBezTo>
                  <a:cubicBezTo>
                    <a:pt x="131452" y="1261877"/>
                    <a:pt x="151543" y="1215368"/>
                    <a:pt x="176844" y="1174440"/>
                  </a:cubicBezTo>
                  <a:cubicBezTo>
                    <a:pt x="204936" y="1128675"/>
                    <a:pt x="238422" y="1090910"/>
                    <a:pt x="279350" y="1059470"/>
                  </a:cubicBezTo>
                  <a:cubicBezTo>
                    <a:pt x="325486" y="1023752"/>
                    <a:pt x="381855" y="995846"/>
                    <a:pt x="446595" y="976685"/>
                  </a:cubicBezTo>
                  <a:cubicBezTo>
                    <a:pt x="522125" y="954360"/>
                    <a:pt x="611794" y="943012"/>
                    <a:pt x="712625" y="943012"/>
                  </a:cubicBezTo>
                  <a:moveTo>
                    <a:pt x="712625" y="831391"/>
                  </a:moveTo>
                  <a:cubicBezTo>
                    <a:pt x="244561" y="831391"/>
                    <a:pt x="77501" y="1053331"/>
                    <a:pt x="8296" y="1284387"/>
                  </a:cubicBezTo>
                  <a:cubicBezTo>
                    <a:pt x="-30771" y="1414611"/>
                    <a:pt x="73037" y="1544092"/>
                    <a:pt x="216842" y="1544092"/>
                  </a:cubicBezTo>
                  <a:lnTo>
                    <a:pt x="1208595" y="1544092"/>
                  </a:lnTo>
                  <a:cubicBezTo>
                    <a:pt x="1352400" y="1544092"/>
                    <a:pt x="1456208" y="1414611"/>
                    <a:pt x="1417141" y="1284387"/>
                  </a:cubicBezTo>
                  <a:cubicBezTo>
                    <a:pt x="1347750" y="1053331"/>
                    <a:pt x="1180690" y="831391"/>
                    <a:pt x="712625" y="831391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7" name="标题 1"/>
            <p:cNvSpPr txBox="1"/>
            <p:nvPr/>
          </p:nvSpPr>
          <p:spPr>
            <a:xfrm>
              <a:off x="3078143" y="3209953"/>
              <a:ext cx="913910" cy="913908"/>
            </a:xfrm>
            <a:prstGeom prst="arc">
              <a:avLst>
                <a:gd name="adj1" fmla="val 12085454"/>
                <a:gd name="adj2" fmla="val 16423906"/>
              </a:avLst>
            </a:prstGeom>
            <a:noFill/>
            <a:ln w="25400" cap="rnd">
              <a:solidFill>
                <a:schemeClr val="accent1"/>
              </a:solidFill>
              <a:round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8" name="标题 1"/>
          <p:cNvSpPr txBox="1"/>
          <p:nvPr/>
        </p:nvSpPr>
        <p:spPr>
          <a:xfrm>
            <a:off x="1436818" y="4296419"/>
            <a:ext cx="4196561" cy="155804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从合并报表到母公司报表的流动性差异分析，如集团资金池运作。</a:t>
            </a:r>
            <a:endParaRPr kumimoji="1"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8206462" y="3206405"/>
            <a:ext cx="913910" cy="913908"/>
            <a:chOff x="8206462" y="3206405"/>
            <a:chExt cx="913910" cy="913908"/>
          </a:xfrm>
        </p:grpSpPr>
        <p:sp>
          <p:nvSpPr>
            <p:cNvPr id="10" name="标题 1"/>
            <p:cNvSpPr txBox="1"/>
            <p:nvPr/>
          </p:nvSpPr>
          <p:spPr>
            <a:xfrm>
              <a:off x="8303416" y="3303359"/>
              <a:ext cx="720000" cy="7200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 cap="rnd">
              <a:noFill/>
              <a:round/>
            </a:ln>
            <a:effectLst/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1" name="标题 1"/>
            <p:cNvSpPr txBox="1"/>
            <p:nvPr/>
          </p:nvSpPr>
          <p:spPr>
            <a:xfrm>
              <a:off x="8477057" y="3483013"/>
              <a:ext cx="372717" cy="360692"/>
            </a:xfrm>
            <a:custGeom>
              <a:avLst/>
              <a:gdLst>
                <a:gd name="connsiteX0" fmla="*/ 695958 w 1660735"/>
                <a:gd name="connsiteY0" fmla="*/ 752512 h 1607157"/>
                <a:gd name="connsiteX1" fmla="*/ 376349 w 1660735"/>
                <a:gd name="connsiteY1" fmla="*/ 752512 h 1607157"/>
                <a:gd name="connsiteX2" fmla="*/ 110505 w 1660735"/>
                <a:gd name="connsiteY2" fmla="*/ 642007 h 1607157"/>
                <a:gd name="connsiteX3" fmla="*/ 0 w 1660735"/>
                <a:gd name="connsiteY3" fmla="*/ 376349 h 1607157"/>
                <a:gd name="connsiteX4" fmla="*/ 110505 w 1660735"/>
                <a:gd name="connsiteY4" fmla="*/ 110505 h 1607157"/>
                <a:gd name="connsiteX5" fmla="*/ 376349 w 1660735"/>
                <a:gd name="connsiteY5" fmla="*/ 0 h 1607157"/>
                <a:gd name="connsiteX6" fmla="*/ 642193 w 1660735"/>
                <a:gd name="connsiteY6" fmla="*/ 110505 h 1607157"/>
                <a:gd name="connsiteX7" fmla="*/ 752698 w 1660735"/>
                <a:gd name="connsiteY7" fmla="*/ 376349 h 1607157"/>
                <a:gd name="connsiteX8" fmla="*/ 752698 w 1660735"/>
                <a:gd name="connsiteY8" fmla="*/ 695958 h 1607157"/>
                <a:gd name="connsiteX9" fmla="*/ 695958 w 1660735"/>
                <a:gd name="connsiteY9" fmla="*/ 752512 h 1607157"/>
                <a:gd name="connsiteX10" fmla="*/ 376349 w 1660735"/>
                <a:gd name="connsiteY10" fmla="*/ 111621 h 1607157"/>
                <a:gd name="connsiteX11" fmla="*/ 111621 w 1660735"/>
                <a:gd name="connsiteY11" fmla="*/ 376349 h 1607157"/>
                <a:gd name="connsiteX12" fmla="*/ 376349 w 1660735"/>
                <a:gd name="connsiteY12" fmla="*/ 641077 h 1607157"/>
                <a:gd name="connsiteX13" fmla="*/ 641077 w 1660735"/>
                <a:gd name="connsiteY13" fmla="*/ 641077 h 1607157"/>
                <a:gd name="connsiteX14" fmla="*/ 641077 w 1660735"/>
                <a:gd name="connsiteY14" fmla="*/ 376349 h 1607157"/>
                <a:gd name="connsiteX15" fmla="*/ 376349 w 1660735"/>
                <a:gd name="connsiteY15" fmla="*/ 111621 h 1607157"/>
                <a:gd name="connsiteX16" fmla="*/ 1284201 w 1660735"/>
                <a:gd name="connsiteY16" fmla="*/ 752512 h 1607157"/>
                <a:gd name="connsiteX17" fmla="*/ 964592 w 1660735"/>
                <a:gd name="connsiteY17" fmla="*/ 752512 h 1607157"/>
                <a:gd name="connsiteX18" fmla="*/ 908038 w 1660735"/>
                <a:gd name="connsiteY18" fmla="*/ 695958 h 1607157"/>
                <a:gd name="connsiteX19" fmla="*/ 908038 w 1660735"/>
                <a:gd name="connsiteY19" fmla="*/ 376349 h 1607157"/>
                <a:gd name="connsiteX20" fmla="*/ 1018543 w 1660735"/>
                <a:gd name="connsiteY20" fmla="*/ 110505 h 1607157"/>
                <a:gd name="connsiteX21" fmla="*/ 1284387 w 1660735"/>
                <a:gd name="connsiteY21" fmla="*/ 0 h 1607157"/>
                <a:gd name="connsiteX22" fmla="*/ 1550231 w 1660735"/>
                <a:gd name="connsiteY22" fmla="*/ 110505 h 1607157"/>
                <a:gd name="connsiteX23" fmla="*/ 1660736 w 1660735"/>
                <a:gd name="connsiteY23" fmla="*/ 376349 h 1607157"/>
                <a:gd name="connsiteX24" fmla="*/ 1550231 w 1660735"/>
                <a:gd name="connsiteY24" fmla="*/ 642193 h 1607157"/>
                <a:gd name="connsiteX25" fmla="*/ 1284201 w 1660735"/>
                <a:gd name="connsiteY25" fmla="*/ 752512 h 1607157"/>
                <a:gd name="connsiteX26" fmla="*/ 1019659 w 1660735"/>
                <a:gd name="connsiteY26" fmla="*/ 640891 h 1607157"/>
                <a:gd name="connsiteX27" fmla="*/ 1284387 w 1660735"/>
                <a:gd name="connsiteY27" fmla="*/ 640891 h 1607157"/>
                <a:gd name="connsiteX28" fmla="*/ 1549115 w 1660735"/>
                <a:gd name="connsiteY28" fmla="*/ 376163 h 1607157"/>
                <a:gd name="connsiteX29" fmla="*/ 1284387 w 1660735"/>
                <a:gd name="connsiteY29" fmla="*/ 111435 h 1607157"/>
                <a:gd name="connsiteX30" fmla="*/ 1019659 w 1660735"/>
                <a:gd name="connsiteY30" fmla="*/ 376163 h 1607157"/>
                <a:gd name="connsiteX31" fmla="*/ 1019659 w 1660735"/>
                <a:gd name="connsiteY31" fmla="*/ 640891 h 1607157"/>
                <a:gd name="connsiteX32" fmla="*/ 376349 w 1660735"/>
                <a:gd name="connsiteY32" fmla="*/ 1607158 h 1607157"/>
                <a:gd name="connsiteX33" fmla="*/ 110505 w 1660735"/>
                <a:gd name="connsiteY33" fmla="*/ 1496653 h 1607157"/>
                <a:gd name="connsiteX34" fmla="*/ 0 w 1660735"/>
                <a:gd name="connsiteY34" fmla="*/ 1230809 h 1607157"/>
                <a:gd name="connsiteX35" fmla="*/ 110505 w 1660735"/>
                <a:gd name="connsiteY35" fmla="*/ 964964 h 1607157"/>
                <a:gd name="connsiteX36" fmla="*/ 376349 w 1660735"/>
                <a:gd name="connsiteY36" fmla="*/ 854459 h 1607157"/>
                <a:gd name="connsiteX37" fmla="*/ 695958 w 1660735"/>
                <a:gd name="connsiteY37" fmla="*/ 854459 h 1607157"/>
                <a:gd name="connsiteX38" fmla="*/ 752512 w 1660735"/>
                <a:gd name="connsiteY38" fmla="*/ 911014 h 1607157"/>
                <a:gd name="connsiteX39" fmla="*/ 752512 w 1660735"/>
                <a:gd name="connsiteY39" fmla="*/ 1230623 h 1607157"/>
                <a:gd name="connsiteX40" fmla="*/ 642007 w 1660735"/>
                <a:gd name="connsiteY40" fmla="*/ 1496467 h 1607157"/>
                <a:gd name="connsiteX41" fmla="*/ 376349 w 1660735"/>
                <a:gd name="connsiteY41" fmla="*/ 1607158 h 1607157"/>
                <a:gd name="connsiteX42" fmla="*/ 376349 w 1660735"/>
                <a:gd name="connsiteY42" fmla="*/ 966267 h 1607157"/>
                <a:gd name="connsiteX43" fmla="*/ 111621 w 1660735"/>
                <a:gd name="connsiteY43" fmla="*/ 1230809 h 1607157"/>
                <a:gd name="connsiteX44" fmla="*/ 376349 w 1660735"/>
                <a:gd name="connsiteY44" fmla="*/ 1495537 h 1607157"/>
                <a:gd name="connsiteX45" fmla="*/ 641077 w 1660735"/>
                <a:gd name="connsiteY45" fmla="*/ 1230809 h 1607157"/>
                <a:gd name="connsiteX46" fmla="*/ 641077 w 1660735"/>
                <a:gd name="connsiteY46" fmla="*/ 966267 h 1607157"/>
                <a:gd name="connsiteX47" fmla="*/ 376349 w 1660735"/>
                <a:gd name="connsiteY47" fmla="*/ 966267 h 1607157"/>
                <a:gd name="connsiteX48" fmla="*/ 1284201 w 1660735"/>
                <a:gd name="connsiteY48" fmla="*/ 1607158 h 1607157"/>
                <a:gd name="connsiteX49" fmla="*/ 1018357 w 1660735"/>
                <a:gd name="connsiteY49" fmla="*/ 1496653 h 1607157"/>
                <a:gd name="connsiteX50" fmla="*/ 907852 w 1660735"/>
                <a:gd name="connsiteY50" fmla="*/ 1230809 h 1607157"/>
                <a:gd name="connsiteX51" fmla="*/ 907852 w 1660735"/>
                <a:gd name="connsiteY51" fmla="*/ 911200 h 1607157"/>
                <a:gd name="connsiteX52" fmla="*/ 964406 w 1660735"/>
                <a:gd name="connsiteY52" fmla="*/ 854646 h 1607157"/>
                <a:gd name="connsiteX53" fmla="*/ 1284015 w 1660735"/>
                <a:gd name="connsiteY53" fmla="*/ 854646 h 1607157"/>
                <a:gd name="connsiteX54" fmla="*/ 1549859 w 1660735"/>
                <a:gd name="connsiteY54" fmla="*/ 965150 h 1607157"/>
                <a:gd name="connsiteX55" fmla="*/ 1660364 w 1660735"/>
                <a:gd name="connsiteY55" fmla="*/ 1230995 h 1607157"/>
                <a:gd name="connsiteX56" fmla="*/ 1550045 w 1660735"/>
                <a:gd name="connsiteY56" fmla="*/ 1496653 h 1607157"/>
                <a:gd name="connsiteX57" fmla="*/ 1284201 w 1660735"/>
                <a:gd name="connsiteY57" fmla="*/ 1607158 h 1607157"/>
                <a:gd name="connsiteX58" fmla="*/ 1019659 w 1660735"/>
                <a:gd name="connsiteY58" fmla="*/ 966267 h 1607157"/>
                <a:gd name="connsiteX59" fmla="*/ 1019659 w 1660735"/>
                <a:gd name="connsiteY59" fmla="*/ 1230995 h 1607157"/>
                <a:gd name="connsiteX60" fmla="*/ 1284387 w 1660735"/>
                <a:gd name="connsiteY60" fmla="*/ 1495723 h 1607157"/>
                <a:gd name="connsiteX61" fmla="*/ 1549115 w 1660735"/>
                <a:gd name="connsiteY61" fmla="*/ 1230995 h 1607157"/>
                <a:gd name="connsiteX62" fmla="*/ 1284387 w 1660735"/>
                <a:gd name="connsiteY62" fmla="*/ 966267 h 1607157"/>
                <a:gd name="connsiteX63" fmla="*/ 1019659 w 1660735"/>
                <a:gd name="connsiteY63" fmla="*/ 966267 h 1607157"/>
              </a:gdLst>
              <a:ahLst/>
              <a:cxnLst/>
              <a:rect l="l" t="t" r="r" b="b"/>
              <a:pathLst>
                <a:path w="1660735" h="1607157">
                  <a:moveTo>
                    <a:pt x="695958" y="752512"/>
                  </a:moveTo>
                  <a:lnTo>
                    <a:pt x="376349" y="752512"/>
                  </a:lnTo>
                  <a:cubicBezTo>
                    <a:pt x="276262" y="752512"/>
                    <a:pt x="181756" y="713259"/>
                    <a:pt x="110505" y="642007"/>
                  </a:cubicBezTo>
                  <a:cubicBezTo>
                    <a:pt x="39253" y="570756"/>
                    <a:pt x="0" y="476436"/>
                    <a:pt x="0" y="376349"/>
                  </a:cubicBezTo>
                  <a:cubicBezTo>
                    <a:pt x="0" y="276262"/>
                    <a:pt x="39253" y="181756"/>
                    <a:pt x="110505" y="110505"/>
                  </a:cubicBezTo>
                  <a:cubicBezTo>
                    <a:pt x="181756" y="39253"/>
                    <a:pt x="276076" y="0"/>
                    <a:pt x="376349" y="0"/>
                  </a:cubicBezTo>
                  <a:cubicBezTo>
                    <a:pt x="476436" y="0"/>
                    <a:pt x="570942" y="39253"/>
                    <a:pt x="642193" y="110505"/>
                  </a:cubicBezTo>
                  <a:cubicBezTo>
                    <a:pt x="713445" y="181756"/>
                    <a:pt x="752698" y="276076"/>
                    <a:pt x="752698" y="376349"/>
                  </a:cubicBezTo>
                  <a:lnTo>
                    <a:pt x="752698" y="695958"/>
                  </a:lnTo>
                  <a:cubicBezTo>
                    <a:pt x="752512" y="727211"/>
                    <a:pt x="727211" y="752512"/>
                    <a:pt x="695958" y="752512"/>
                  </a:cubicBezTo>
                  <a:close/>
                  <a:moveTo>
                    <a:pt x="376349" y="111621"/>
                  </a:moveTo>
                  <a:cubicBezTo>
                    <a:pt x="230498" y="111621"/>
                    <a:pt x="111621" y="230312"/>
                    <a:pt x="111621" y="376349"/>
                  </a:cubicBezTo>
                  <a:cubicBezTo>
                    <a:pt x="111621" y="522201"/>
                    <a:pt x="230312" y="641077"/>
                    <a:pt x="376349" y="641077"/>
                  </a:cubicBezTo>
                  <a:lnTo>
                    <a:pt x="641077" y="641077"/>
                  </a:lnTo>
                  <a:lnTo>
                    <a:pt x="641077" y="376349"/>
                  </a:lnTo>
                  <a:cubicBezTo>
                    <a:pt x="640891" y="230312"/>
                    <a:pt x="522201" y="111621"/>
                    <a:pt x="376349" y="111621"/>
                  </a:cubicBezTo>
                  <a:close/>
                  <a:moveTo>
                    <a:pt x="1284201" y="752512"/>
                  </a:moveTo>
                  <a:lnTo>
                    <a:pt x="964592" y="752512"/>
                  </a:lnTo>
                  <a:cubicBezTo>
                    <a:pt x="933338" y="752512"/>
                    <a:pt x="908038" y="727025"/>
                    <a:pt x="908038" y="695958"/>
                  </a:cubicBezTo>
                  <a:lnTo>
                    <a:pt x="908038" y="376349"/>
                  </a:lnTo>
                  <a:cubicBezTo>
                    <a:pt x="908038" y="276262"/>
                    <a:pt x="947291" y="181756"/>
                    <a:pt x="1018543" y="110505"/>
                  </a:cubicBezTo>
                  <a:cubicBezTo>
                    <a:pt x="1089794" y="39253"/>
                    <a:pt x="1184114" y="0"/>
                    <a:pt x="1284387" y="0"/>
                  </a:cubicBezTo>
                  <a:cubicBezTo>
                    <a:pt x="1384660" y="0"/>
                    <a:pt x="1478980" y="39253"/>
                    <a:pt x="1550231" y="110505"/>
                  </a:cubicBezTo>
                  <a:cubicBezTo>
                    <a:pt x="1621482" y="181756"/>
                    <a:pt x="1660736" y="276076"/>
                    <a:pt x="1660736" y="376349"/>
                  </a:cubicBezTo>
                  <a:cubicBezTo>
                    <a:pt x="1660736" y="476622"/>
                    <a:pt x="1621482" y="570942"/>
                    <a:pt x="1550231" y="642193"/>
                  </a:cubicBezTo>
                  <a:cubicBezTo>
                    <a:pt x="1478794" y="713259"/>
                    <a:pt x="1384288" y="752512"/>
                    <a:pt x="1284201" y="752512"/>
                  </a:cubicBezTo>
                  <a:close/>
                  <a:moveTo>
                    <a:pt x="1019659" y="640891"/>
                  </a:moveTo>
                  <a:lnTo>
                    <a:pt x="1284387" y="640891"/>
                  </a:lnTo>
                  <a:cubicBezTo>
                    <a:pt x="1430238" y="640891"/>
                    <a:pt x="1549115" y="522201"/>
                    <a:pt x="1549115" y="376163"/>
                  </a:cubicBezTo>
                  <a:cubicBezTo>
                    <a:pt x="1549115" y="230312"/>
                    <a:pt x="1430424" y="111435"/>
                    <a:pt x="1284387" y="111435"/>
                  </a:cubicBezTo>
                  <a:cubicBezTo>
                    <a:pt x="1138349" y="111435"/>
                    <a:pt x="1019659" y="230125"/>
                    <a:pt x="1019659" y="376163"/>
                  </a:cubicBezTo>
                  <a:lnTo>
                    <a:pt x="1019659" y="640891"/>
                  </a:lnTo>
                  <a:close/>
                  <a:moveTo>
                    <a:pt x="376349" y="1607158"/>
                  </a:moveTo>
                  <a:cubicBezTo>
                    <a:pt x="276262" y="1607158"/>
                    <a:pt x="181756" y="1567904"/>
                    <a:pt x="110505" y="1496653"/>
                  </a:cubicBezTo>
                  <a:cubicBezTo>
                    <a:pt x="39253" y="1425401"/>
                    <a:pt x="0" y="1330896"/>
                    <a:pt x="0" y="1230809"/>
                  </a:cubicBezTo>
                  <a:cubicBezTo>
                    <a:pt x="0" y="1130722"/>
                    <a:pt x="39253" y="1036216"/>
                    <a:pt x="110505" y="964964"/>
                  </a:cubicBezTo>
                  <a:cubicBezTo>
                    <a:pt x="181756" y="893713"/>
                    <a:pt x="276076" y="854459"/>
                    <a:pt x="376349" y="854459"/>
                  </a:cubicBezTo>
                  <a:lnTo>
                    <a:pt x="695958" y="854459"/>
                  </a:lnTo>
                  <a:cubicBezTo>
                    <a:pt x="727211" y="854459"/>
                    <a:pt x="752512" y="879760"/>
                    <a:pt x="752512" y="911014"/>
                  </a:cubicBezTo>
                  <a:lnTo>
                    <a:pt x="752512" y="1230623"/>
                  </a:lnTo>
                  <a:cubicBezTo>
                    <a:pt x="752512" y="1330709"/>
                    <a:pt x="713259" y="1425215"/>
                    <a:pt x="642007" y="1496467"/>
                  </a:cubicBezTo>
                  <a:cubicBezTo>
                    <a:pt x="570756" y="1567718"/>
                    <a:pt x="476436" y="1607158"/>
                    <a:pt x="376349" y="1607158"/>
                  </a:cubicBezTo>
                  <a:close/>
                  <a:moveTo>
                    <a:pt x="376349" y="966267"/>
                  </a:moveTo>
                  <a:cubicBezTo>
                    <a:pt x="230312" y="966267"/>
                    <a:pt x="111621" y="1084957"/>
                    <a:pt x="111621" y="1230809"/>
                  </a:cubicBezTo>
                  <a:cubicBezTo>
                    <a:pt x="111621" y="1376660"/>
                    <a:pt x="230312" y="1495537"/>
                    <a:pt x="376349" y="1495537"/>
                  </a:cubicBezTo>
                  <a:cubicBezTo>
                    <a:pt x="522201" y="1495537"/>
                    <a:pt x="641077" y="1376846"/>
                    <a:pt x="641077" y="1230809"/>
                  </a:cubicBezTo>
                  <a:lnTo>
                    <a:pt x="641077" y="966267"/>
                  </a:lnTo>
                  <a:lnTo>
                    <a:pt x="376349" y="966267"/>
                  </a:lnTo>
                  <a:close/>
                  <a:moveTo>
                    <a:pt x="1284201" y="1607158"/>
                  </a:moveTo>
                  <a:cubicBezTo>
                    <a:pt x="1184114" y="1607158"/>
                    <a:pt x="1089608" y="1567904"/>
                    <a:pt x="1018357" y="1496653"/>
                  </a:cubicBezTo>
                  <a:cubicBezTo>
                    <a:pt x="947105" y="1425401"/>
                    <a:pt x="907852" y="1331082"/>
                    <a:pt x="907852" y="1230809"/>
                  </a:cubicBezTo>
                  <a:lnTo>
                    <a:pt x="907852" y="911200"/>
                  </a:lnTo>
                  <a:cubicBezTo>
                    <a:pt x="907852" y="879946"/>
                    <a:pt x="933152" y="854646"/>
                    <a:pt x="964406" y="854646"/>
                  </a:cubicBezTo>
                  <a:lnTo>
                    <a:pt x="1284015" y="854646"/>
                  </a:lnTo>
                  <a:cubicBezTo>
                    <a:pt x="1384102" y="854646"/>
                    <a:pt x="1478607" y="893899"/>
                    <a:pt x="1549859" y="965150"/>
                  </a:cubicBezTo>
                  <a:cubicBezTo>
                    <a:pt x="1621110" y="1036402"/>
                    <a:pt x="1660364" y="1130722"/>
                    <a:pt x="1660364" y="1230995"/>
                  </a:cubicBezTo>
                  <a:cubicBezTo>
                    <a:pt x="1660364" y="1331268"/>
                    <a:pt x="1621296" y="1425401"/>
                    <a:pt x="1550045" y="1496653"/>
                  </a:cubicBezTo>
                  <a:cubicBezTo>
                    <a:pt x="1478794" y="1567904"/>
                    <a:pt x="1384288" y="1607158"/>
                    <a:pt x="1284201" y="1607158"/>
                  </a:cubicBezTo>
                  <a:close/>
                  <a:moveTo>
                    <a:pt x="1019659" y="966267"/>
                  </a:moveTo>
                  <a:lnTo>
                    <a:pt x="1019659" y="1230995"/>
                  </a:lnTo>
                  <a:cubicBezTo>
                    <a:pt x="1019659" y="1376846"/>
                    <a:pt x="1138349" y="1495723"/>
                    <a:pt x="1284387" y="1495723"/>
                  </a:cubicBezTo>
                  <a:cubicBezTo>
                    <a:pt x="1430424" y="1495723"/>
                    <a:pt x="1549115" y="1377032"/>
                    <a:pt x="1549115" y="1230995"/>
                  </a:cubicBezTo>
                  <a:cubicBezTo>
                    <a:pt x="1549115" y="1084957"/>
                    <a:pt x="1430424" y="966267"/>
                    <a:pt x="1284387" y="966267"/>
                  </a:cubicBezTo>
                  <a:lnTo>
                    <a:pt x="1019659" y="96626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2" name="标题 1"/>
            <p:cNvSpPr txBox="1"/>
            <p:nvPr/>
          </p:nvSpPr>
          <p:spPr>
            <a:xfrm>
              <a:off x="8206462" y="3206405"/>
              <a:ext cx="913910" cy="913908"/>
            </a:xfrm>
            <a:prstGeom prst="arc">
              <a:avLst>
                <a:gd name="adj1" fmla="val 12085454"/>
                <a:gd name="adj2" fmla="val 16423906"/>
              </a:avLst>
            </a:prstGeom>
            <a:noFill/>
            <a:ln w="25400" cap="rnd">
              <a:solidFill>
                <a:schemeClr val="accent1">
                  <a:lumMod val="40000"/>
                  <a:lumOff val="60000"/>
                </a:schemeClr>
              </a:solidFill>
              <a:round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3" name="标题 1"/>
          <p:cNvSpPr txBox="1"/>
          <p:nvPr/>
        </p:nvSpPr>
        <p:spPr>
          <a:xfrm>
            <a:off x="6552436" y="4299967"/>
            <a:ext cx="4221961" cy="15547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集团合并报表显示资金充裕，但母公司报表资金紧张，资金池运作需穿透分析。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数据穿透能力</a:t>
            </a:r>
            <a:endParaRPr kumimoji="1"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176249" y="421530"/>
            <a:ext cx="484151" cy="458011"/>
            <a:chOff x="176249" y="421530"/>
            <a:chExt cx="484151" cy="458011"/>
          </a:xfrm>
        </p:grpSpPr>
        <p:sp>
          <p:nvSpPr>
            <p:cNvPr id="16" name="标题 1"/>
            <p:cNvSpPr txBox="1"/>
            <p:nvPr/>
          </p:nvSpPr>
          <p:spPr>
            <a:xfrm>
              <a:off x="287184" y="506325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7" name="标题 1"/>
            <p:cNvSpPr txBox="1"/>
            <p:nvPr/>
          </p:nvSpPr>
          <p:spPr>
            <a:xfrm>
              <a:off x="176249" y="421530"/>
              <a:ext cx="251319" cy="251319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8726488" y="1141728"/>
            <a:ext cx="2455033" cy="5137540"/>
            <a:chOff x="8726488" y="1141728"/>
            <a:chExt cx="2455033" cy="5137540"/>
          </a:xfrm>
        </p:grpSpPr>
        <p:sp>
          <p:nvSpPr>
            <p:cNvPr id="4" name="标题 1"/>
            <p:cNvSpPr txBox="1"/>
            <p:nvPr/>
          </p:nvSpPr>
          <p:spPr>
            <a:xfrm>
              <a:off x="8726488" y="1141728"/>
              <a:ext cx="2453128" cy="5137540"/>
            </a:xfrm>
            <a:prstGeom prst="rect">
              <a:avLst/>
            </a:prstGeom>
            <a:solidFill>
              <a:schemeClr val="bg2"/>
            </a:solidFill>
            <a:ln w="12700" cap="sq">
              <a:noFill/>
              <a:miter/>
            </a:ln>
            <a:effectLst>
              <a:outerShdw blurRad="38100" dist="12700" dir="2700000" algn="tl" rotWithShape="0">
                <a:srgbClr val="000000">
                  <a:alpha val="15000"/>
                </a:srgbClr>
              </a:outerShdw>
            </a:effectLst>
          </p:spPr>
          <p:txBody>
            <a:bodyPr vert="horz" wrap="square" lIns="251999" tIns="1280160" rIns="180000" bIns="396000" rtlCol="0" anchor="t"/>
            <a:lstStyle/>
            <a:p>
              <a:pPr algn="ctr">
                <a:lnSpc>
                  <a:spcPct val="13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 flipV="1">
              <a:off x="8726488" y="1141728"/>
              <a:ext cx="2455033" cy="51632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 w="12700" cap="sq">
              <a:noFill/>
              <a:miter/>
            </a:ln>
          </p:spPr>
          <p:txBody>
            <a:bodyPr vert="horz" wrap="square" lIns="251999" tIns="1280160" rIns="180000" bIns="45720" rtlCol="0" anchor="t"/>
            <a:lstStyle/>
            <a:p>
              <a:pPr algn="l">
                <a:lnSpc>
                  <a:spcPct val="130000"/>
                </a:lnSpc>
              </a:pPr>
              <a:endParaRPr kumimoji="1" lang="zh-CN" altLang="en-US"/>
            </a:p>
          </p:txBody>
        </p:sp>
      </p:grpSp>
      <p:sp>
        <p:nvSpPr>
          <p:cNvPr id="6" name="标题 1"/>
          <p:cNvSpPr txBox="1"/>
          <p:nvPr/>
        </p:nvSpPr>
        <p:spPr>
          <a:xfrm>
            <a:off x="5807710" y="1196972"/>
            <a:ext cx="2453128" cy="5137541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blurRad="381000" dist="127000" dir="5400000" sx="102000" sy="102000" algn="t" rotWithShape="0">
              <a:schemeClr val="accent1">
                <a:lumMod val="40000"/>
                <a:lumOff val="60000"/>
                <a:alpha val="15000"/>
              </a:schemeClr>
            </a:outerShdw>
          </a:effectLst>
        </p:spPr>
        <p:txBody>
          <a:bodyPr vert="horz" wrap="square" lIns="0" tIns="0" rIns="0" bIns="0" rtlCol="0" anchor="t"/>
          <a:lstStyle/>
          <a:p>
            <a:pPr algn="just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V="1">
            <a:off x="6106160" y="1141728"/>
            <a:ext cx="2455033" cy="5163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251999" tIns="1280160" rIns="180000" bIns="45720" rtlCol="0" anchor="t"/>
          <a:lstStyle/>
          <a:p>
            <a:pPr algn="l">
              <a:lnSpc>
                <a:spcPct val="13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107738" y="1455110"/>
            <a:ext cx="451877" cy="451877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38100" tIns="38100" rIns="38100" bIns="3810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786072" y="1442163"/>
            <a:ext cx="451877" cy="395612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ahLst/>
            <a:cxnLst/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tx1"/>
          </a:solidFill>
          <a:ln w="12700" cap="sq">
            <a:noFill/>
            <a:miter/>
          </a:ln>
        </p:spPr>
        <p:txBody>
          <a:bodyPr vert="horz" wrap="square" lIns="38100" tIns="38100" rIns="38100" bIns="3810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262318" y="2162521"/>
            <a:ext cx="2145715" cy="397157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短期偿债能力与盈利能力的矛盾协调，如降低库存提升流动性可能损失销售机会。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9065522" y="2168737"/>
            <a:ext cx="1892977" cy="396536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企业降低库存提升流动性，但可能因缺货损失销售机会，需平衡两者关系。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动态平衡思维</a:t>
            </a:r>
            <a:endParaRPr kumimoji="1"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176249" y="421530"/>
            <a:ext cx="484151" cy="458011"/>
            <a:chOff x="176249" y="421530"/>
            <a:chExt cx="484151" cy="458011"/>
          </a:xfrm>
        </p:grpSpPr>
        <p:sp>
          <p:nvSpPr>
            <p:cNvPr id="15" name="标题 1"/>
            <p:cNvSpPr txBox="1"/>
            <p:nvPr/>
          </p:nvSpPr>
          <p:spPr>
            <a:xfrm>
              <a:off x="287184" y="506325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6" name="标题 1"/>
            <p:cNvSpPr txBox="1"/>
            <p:nvPr/>
          </p:nvSpPr>
          <p:spPr>
            <a:xfrm>
              <a:off x="176249" y="421530"/>
              <a:ext cx="251319" cy="251319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t="4617" r="255" b="14685"/>
          <a:stretch>
            <a:fillRect/>
          </a:stretch>
        </p:blipFill>
        <p:spPr>
          <a:xfrm>
            <a:off x="7041770" y="786306"/>
            <a:ext cx="5152571" cy="5534308"/>
          </a:xfrm>
          <a:custGeom>
            <a:avLst/>
            <a:gdLst>
              <a:gd name="connsiteX0" fmla="*/ 2033308 w 5152571"/>
              <a:gd name="connsiteY0" fmla="*/ 0 h 5534308"/>
              <a:gd name="connsiteX1" fmla="*/ 5152571 w 5152571"/>
              <a:gd name="connsiteY1" fmla="*/ 0 h 5534308"/>
              <a:gd name="connsiteX2" fmla="*/ 5152571 w 5152571"/>
              <a:gd name="connsiteY2" fmla="*/ 3306723 h 5534308"/>
              <a:gd name="connsiteX3" fmla="*/ 5152571 w 5152571"/>
              <a:gd name="connsiteY3" fmla="*/ 3500999 h 5534308"/>
              <a:gd name="connsiteX4" fmla="*/ 5152571 w 5152571"/>
              <a:gd name="connsiteY4" fmla="*/ 5534308 h 5534308"/>
              <a:gd name="connsiteX5" fmla="*/ 1422400 w 5152571"/>
              <a:gd name="connsiteY5" fmla="*/ 5534308 h 5534308"/>
              <a:gd name="connsiteX6" fmla="*/ 1422400 w 5152571"/>
              <a:gd name="connsiteY6" fmla="*/ 5534307 h 5534308"/>
              <a:gd name="connsiteX7" fmla="*/ 0 w 5152571"/>
              <a:gd name="connsiteY7" fmla="*/ 5534307 h 5534308"/>
              <a:gd name="connsiteX8" fmla="*/ 0 w 5152571"/>
              <a:gd name="connsiteY8" fmla="*/ 2033308 h 5534308"/>
              <a:gd name="connsiteX9" fmla="*/ 2033308 w 5152571"/>
              <a:gd name="connsiteY9" fmla="*/ 0 h 5534308"/>
            </a:gdLst>
            <a:ahLst/>
            <a:cxnLst/>
            <a:rect l="l" t="t" r="r" b="b"/>
            <a:pathLst>
              <a:path w="5152571" h="5534308">
                <a:moveTo>
                  <a:pt x="2033308" y="0"/>
                </a:moveTo>
                <a:lnTo>
                  <a:pt x="5152571" y="0"/>
                </a:lnTo>
                <a:lnTo>
                  <a:pt x="5152571" y="3306723"/>
                </a:lnTo>
                <a:lnTo>
                  <a:pt x="5152571" y="3500999"/>
                </a:lnTo>
                <a:lnTo>
                  <a:pt x="5152571" y="5534308"/>
                </a:lnTo>
                <a:lnTo>
                  <a:pt x="1422400" y="5534308"/>
                </a:lnTo>
                <a:lnTo>
                  <a:pt x="1422400" y="5534307"/>
                </a:lnTo>
                <a:lnTo>
                  <a:pt x="0" y="5534307"/>
                </a:lnTo>
                <a:lnTo>
                  <a:pt x="0" y="2033308"/>
                </a:lnTo>
                <a:cubicBezTo>
                  <a:pt x="0" y="910343"/>
                  <a:pt x="910343" y="0"/>
                  <a:pt x="203330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775813 h 6858000"/>
              <a:gd name="connsiteX3" fmla="*/ 9093193 w 12192000"/>
              <a:gd name="connsiteY3" fmla="*/ 775813 h 6858000"/>
              <a:gd name="connsiteX4" fmla="*/ 7039430 w 12192000"/>
              <a:gd name="connsiteY4" fmla="*/ 2829576 h 6858000"/>
              <a:gd name="connsiteX5" fmla="*/ 7039430 w 12192000"/>
              <a:gd name="connsiteY5" fmla="*/ 3933371 h 6858000"/>
              <a:gd name="connsiteX6" fmla="*/ 7027256 w 12192000"/>
              <a:gd name="connsiteY6" fmla="*/ 3933371 h 6858000"/>
              <a:gd name="connsiteX7" fmla="*/ 7027256 w 12192000"/>
              <a:gd name="connsiteY7" fmla="*/ 6320614 h 6858000"/>
              <a:gd name="connsiteX8" fmla="*/ 12192000 w 12192000"/>
              <a:gd name="connsiteY8" fmla="*/ 6320614 h 6858000"/>
              <a:gd name="connsiteX9" fmla="*/ 12192000 w 12192000"/>
              <a:gd name="connsiteY9" fmla="*/ 6858000 h 6858000"/>
              <a:gd name="connsiteX10" fmla="*/ 0 w 12192000"/>
              <a:gd name="connsiteY10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775813"/>
                </a:lnTo>
                <a:lnTo>
                  <a:pt x="9093193" y="775813"/>
                </a:lnTo>
                <a:cubicBezTo>
                  <a:pt x="7958931" y="775813"/>
                  <a:pt x="7039430" y="1695314"/>
                  <a:pt x="7039430" y="2829576"/>
                </a:cubicBezTo>
                <a:lnTo>
                  <a:pt x="7039430" y="3933371"/>
                </a:lnTo>
                <a:lnTo>
                  <a:pt x="7027256" y="3933371"/>
                </a:lnTo>
                <a:lnTo>
                  <a:pt x="7027256" y="6320614"/>
                </a:lnTo>
                <a:lnTo>
                  <a:pt x="12192000" y="6320614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  <a:effectLst>
            <a:outerShdw blurRad="139700" dist="101600" dir="2700000" algn="tl" rotWithShape="0">
              <a:schemeClr val="accent1">
                <a:lumMod val="50000"/>
                <a:alpha val="6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351326" y="2139706"/>
            <a:ext cx="1163775" cy="1213093"/>
          </a:xfrm>
          <a:prstGeom prst="round2DiagRect">
            <a:avLst>
              <a:gd name="adj1" fmla="val 36561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63755" y="2132676"/>
            <a:ext cx="3352065" cy="14465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8800">
                <a:ln w="12700">
                  <a:noFill/>
                </a:ln>
                <a:solidFill>
                  <a:srgbClr val="C55A11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391650" y="358314"/>
            <a:ext cx="855964" cy="855985"/>
          </a:xfrm>
          <a:prstGeom prst="round2DiagRect">
            <a:avLst>
              <a:gd name="adj1" fmla="val 43917"/>
              <a:gd name="adj2" fmla="val 0"/>
            </a:avLst>
          </a:prstGeom>
          <a:gradFill>
            <a:gsLst>
              <a:gs pos="0">
                <a:schemeClr val="accent1">
                  <a:alpha val="7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V="1">
            <a:off x="-2341" y="-5273"/>
            <a:ext cx="4600122" cy="1200521"/>
          </a:xfrm>
          <a:custGeom>
            <a:avLst/>
            <a:gdLst>
              <a:gd name="connsiteX0" fmla="*/ 0 w 4600122"/>
              <a:gd name="connsiteY0" fmla="*/ 1200521 h 1200521"/>
              <a:gd name="connsiteX1" fmla="*/ 4600122 w 4600122"/>
              <a:gd name="connsiteY1" fmla="*/ 1200521 h 1200521"/>
              <a:gd name="connsiteX2" fmla="*/ 4600122 w 4600122"/>
              <a:gd name="connsiteY2" fmla="*/ 1065295 h 1200521"/>
              <a:gd name="connsiteX3" fmla="*/ 3610964 w 4600122"/>
              <a:gd name="connsiteY3" fmla="*/ 0 h 1200521"/>
              <a:gd name="connsiteX4" fmla="*/ 0 w 4600122"/>
              <a:gd name="connsiteY4" fmla="*/ 0 h 1200521"/>
            </a:gdLst>
            <a:ahLst/>
            <a:cxnLst/>
            <a:rect l="l" t="t" r="r" b="b"/>
            <a:pathLst>
              <a:path w="4600122" h="1200521">
                <a:moveTo>
                  <a:pt x="0" y="1200521"/>
                </a:moveTo>
                <a:lnTo>
                  <a:pt x="4600122" y="1200521"/>
                </a:lnTo>
                <a:lnTo>
                  <a:pt x="4600122" y="1065295"/>
                </a:lnTo>
                <a:cubicBezTo>
                  <a:pt x="4600122" y="476949"/>
                  <a:pt x="4157261" y="0"/>
                  <a:pt x="3610964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6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93267" y="5455200"/>
            <a:ext cx="5346819" cy="20006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0000">
                <a:schemeClr val="accent1"/>
              </a:gs>
            </a:gsLst>
            <a:lin ang="10800000" scaled="0"/>
          </a:gra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93955" y="3398780"/>
            <a:ext cx="5752746" cy="19331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七、教学建议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9874251" y="5464629"/>
            <a:ext cx="2625272" cy="855985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alpha val="54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581326" y="2374482"/>
            <a:ext cx="735126" cy="697785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034081" y="627875"/>
            <a:ext cx="1951763" cy="29578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8800">
                <a:ln w="12700">
                  <a:noFill/>
                </a:ln>
                <a:solidFill>
                  <a:srgbClr val="C55A11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07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4445002" y="2835106"/>
            <a:ext cx="3301999" cy="2786676"/>
            <a:chOff x="4445002" y="2835106"/>
            <a:chExt cx="3301999" cy="2786676"/>
          </a:xfrm>
        </p:grpSpPr>
        <p:sp>
          <p:nvSpPr>
            <p:cNvPr id="4" name="标题 1"/>
            <p:cNvSpPr txBox="1"/>
            <p:nvPr/>
          </p:nvSpPr>
          <p:spPr>
            <a:xfrm>
              <a:off x="5482829" y="3592568"/>
              <a:ext cx="1295674" cy="1347290"/>
            </a:xfrm>
            <a:custGeom>
              <a:avLst/>
              <a:gdLst>
                <a:gd name="connsiteX0" fmla="*/ 198153 w 692417"/>
                <a:gd name="connsiteY0" fmla="*/ 663680 h 720001"/>
                <a:gd name="connsiteX1" fmla="*/ 239787 w 692417"/>
                <a:gd name="connsiteY1" fmla="*/ 663680 h 720001"/>
                <a:gd name="connsiteX2" fmla="*/ 295235 w 692417"/>
                <a:gd name="connsiteY2" fmla="*/ 663680 h 720001"/>
                <a:gd name="connsiteX3" fmla="*/ 397182 w 692417"/>
                <a:gd name="connsiteY3" fmla="*/ 663680 h 720001"/>
                <a:gd name="connsiteX4" fmla="*/ 452630 w 692417"/>
                <a:gd name="connsiteY4" fmla="*/ 663680 h 720001"/>
                <a:gd name="connsiteX5" fmla="*/ 494264 w 692417"/>
                <a:gd name="connsiteY5" fmla="*/ 663680 h 720001"/>
                <a:gd name="connsiteX6" fmla="*/ 522425 w 692417"/>
                <a:gd name="connsiteY6" fmla="*/ 691841 h 720001"/>
                <a:gd name="connsiteX7" fmla="*/ 494264 w 692417"/>
                <a:gd name="connsiteY7" fmla="*/ 720001 h 720001"/>
                <a:gd name="connsiteX8" fmla="*/ 452630 w 692417"/>
                <a:gd name="connsiteY8" fmla="*/ 720001 h 720001"/>
                <a:gd name="connsiteX9" fmla="*/ 397182 w 692417"/>
                <a:gd name="connsiteY9" fmla="*/ 720001 h 720001"/>
                <a:gd name="connsiteX10" fmla="*/ 295235 w 692417"/>
                <a:gd name="connsiteY10" fmla="*/ 720001 h 720001"/>
                <a:gd name="connsiteX11" fmla="*/ 239787 w 692417"/>
                <a:gd name="connsiteY11" fmla="*/ 720001 h 720001"/>
                <a:gd name="connsiteX12" fmla="*/ 198153 w 692417"/>
                <a:gd name="connsiteY12" fmla="*/ 720001 h 720001"/>
                <a:gd name="connsiteX13" fmla="*/ 169992 w 692417"/>
                <a:gd name="connsiteY13" fmla="*/ 691841 h 720001"/>
                <a:gd name="connsiteX14" fmla="*/ 198153 w 692417"/>
                <a:gd name="connsiteY14" fmla="*/ 663680 h 720001"/>
                <a:gd name="connsiteX15" fmla="*/ 154400 w 692417"/>
                <a:gd name="connsiteY15" fmla="*/ 572143 h 720001"/>
                <a:gd name="connsiteX16" fmla="*/ 154241 w 692417"/>
                <a:gd name="connsiteY16" fmla="*/ 572597 h 720001"/>
                <a:gd name="connsiteX17" fmla="*/ 160423 w 692417"/>
                <a:gd name="connsiteY17" fmla="*/ 572597 h 720001"/>
                <a:gd name="connsiteX18" fmla="*/ 346215 w 692417"/>
                <a:gd name="connsiteY18" fmla="*/ 0 h 720001"/>
                <a:gd name="connsiteX19" fmla="*/ 456041 w 692417"/>
                <a:gd name="connsiteY19" fmla="*/ 22341 h 720001"/>
                <a:gd name="connsiteX20" fmla="*/ 545873 w 692417"/>
                <a:gd name="connsiteY20" fmla="*/ 82980 h 720001"/>
                <a:gd name="connsiteX21" fmla="*/ 606513 w 692417"/>
                <a:gd name="connsiteY21" fmla="*/ 172812 h 720001"/>
                <a:gd name="connsiteX22" fmla="*/ 628853 w 692417"/>
                <a:gd name="connsiteY22" fmla="*/ 282638 h 720001"/>
                <a:gd name="connsiteX23" fmla="*/ 628853 w 692417"/>
                <a:gd name="connsiteY23" fmla="*/ 493091 h 720001"/>
                <a:gd name="connsiteX24" fmla="*/ 687990 w 692417"/>
                <a:gd name="connsiteY24" fmla="*/ 585551 h 720001"/>
                <a:gd name="connsiteX25" fmla="*/ 688929 w 692417"/>
                <a:gd name="connsiteY25" fmla="*/ 614275 h 720001"/>
                <a:gd name="connsiteX26" fmla="*/ 664336 w 692417"/>
                <a:gd name="connsiteY26" fmla="*/ 628918 h 720001"/>
                <a:gd name="connsiteX27" fmla="*/ 28189 w 692417"/>
                <a:gd name="connsiteY27" fmla="*/ 628918 h 720001"/>
                <a:gd name="connsiteX28" fmla="*/ 3596 w 692417"/>
                <a:gd name="connsiteY28" fmla="*/ 614462 h 720001"/>
                <a:gd name="connsiteX29" fmla="*/ 4159 w 692417"/>
                <a:gd name="connsiteY29" fmla="*/ 585927 h 720001"/>
                <a:gd name="connsiteX30" fmla="*/ 63578 w 692417"/>
                <a:gd name="connsiteY30" fmla="*/ 489336 h 720001"/>
                <a:gd name="connsiteX31" fmla="*/ 63578 w 692417"/>
                <a:gd name="connsiteY31" fmla="*/ 282638 h 720001"/>
                <a:gd name="connsiteX32" fmla="*/ 85919 w 692417"/>
                <a:gd name="connsiteY32" fmla="*/ 172812 h 720001"/>
                <a:gd name="connsiteX33" fmla="*/ 146558 w 692417"/>
                <a:gd name="connsiteY33" fmla="*/ 82980 h 720001"/>
                <a:gd name="connsiteX34" fmla="*/ 236389 w 692417"/>
                <a:gd name="connsiteY34" fmla="*/ 22341 h 720001"/>
                <a:gd name="connsiteX35" fmla="*/ 346215 w 692417"/>
                <a:gd name="connsiteY35" fmla="*/ 0 h 720001"/>
              </a:gdLst>
              <a:ahLst/>
              <a:cxnLst/>
              <a:rect l="l" t="t" r="r" b="b"/>
              <a:pathLst>
                <a:path w="692417" h="720001">
                  <a:moveTo>
                    <a:pt x="198153" y="663680"/>
                  </a:moveTo>
                  <a:lnTo>
                    <a:pt x="239787" y="663680"/>
                  </a:lnTo>
                  <a:lnTo>
                    <a:pt x="295235" y="663680"/>
                  </a:lnTo>
                  <a:lnTo>
                    <a:pt x="397182" y="663680"/>
                  </a:lnTo>
                  <a:lnTo>
                    <a:pt x="452630" y="663680"/>
                  </a:lnTo>
                  <a:lnTo>
                    <a:pt x="494264" y="663680"/>
                  </a:lnTo>
                  <a:cubicBezTo>
                    <a:pt x="509847" y="663680"/>
                    <a:pt x="522425" y="676259"/>
                    <a:pt x="522425" y="691841"/>
                  </a:cubicBezTo>
                  <a:cubicBezTo>
                    <a:pt x="522425" y="707423"/>
                    <a:pt x="509753" y="720001"/>
                    <a:pt x="494264" y="720001"/>
                  </a:cubicBezTo>
                  <a:lnTo>
                    <a:pt x="452630" y="720001"/>
                  </a:lnTo>
                  <a:lnTo>
                    <a:pt x="397182" y="720001"/>
                  </a:lnTo>
                  <a:lnTo>
                    <a:pt x="295235" y="720001"/>
                  </a:lnTo>
                  <a:lnTo>
                    <a:pt x="239787" y="720001"/>
                  </a:lnTo>
                  <a:lnTo>
                    <a:pt x="198153" y="720001"/>
                  </a:lnTo>
                  <a:cubicBezTo>
                    <a:pt x="182571" y="720001"/>
                    <a:pt x="169992" y="707423"/>
                    <a:pt x="169992" y="691841"/>
                  </a:cubicBezTo>
                  <a:cubicBezTo>
                    <a:pt x="169992" y="676259"/>
                    <a:pt x="182571" y="663680"/>
                    <a:pt x="198153" y="663680"/>
                  </a:cubicBezTo>
                  <a:close/>
                  <a:moveTo>
                    <a:pt x="154400" y="572143"/>
                  </a:moveTo>
                  <a:lnTo>
                    <a:pt x="154241" y="572597"/>
                  </a:lnTo>
                  <a:lnTo>
                    <a:pt x="160423" y="572597"/>
                  </a:lnTo>
                  <a:close/>
                  <a:moveTo>
                    <a:pt x="346215" y="0"/>
                  </a:moveTo>
                  <a:cubicBezTo>
                    <a:pt x="384232" y="0"/>
                    <a:pt x="421122" y="7510"/>
                    <a:pt x="456041" y="22341"/>
                  </a:cubicBezTo>
                  <a:cubicBezTo>
                    <a:pt x="489646" y="36609"/>
                    <a:pt x="519872" y="57072"/>
                    <a:pt x="545873" y="82980"/>
                  </a:cubicBezTo>
                  <a:cubicBezTo>
                    <a:pt x="571875" y="108981"/>
                    <a:pt x="592245" y="139207"/>
                    <a:pt x="606513" y="172812"/>
                  </a:cubicBezTo>
                  <a:cubicBezTo>
                    <a:pt x="621344" y="207637"/>
                    <a:pt x="628853" y="244621"/>
                    <a:pt x="628853" y="282638"/>
                  </a:cubicBezTo>
                  <a:lnTo>
                    <a:pt x="628853" y="493091"/>
                  </a:lnTo>
                  <a:lnTo>
                    <a:pt x="687990" y="585551"/>
                  </a:lnTo>
                  <a:cubicBezTo>
                    <a:pt x="693528" y="594187"/>
                    <a:pt x="693904" y="605263"/>
                    <a:pt x="688929" y="614275"/>
                  </a:cubicBezTo>
                  <a:cubicBezTo>
                    <a:pt x="684048" y="623286"/>
                    <a:pt x="674567" y="628918"/>
                    <a:pt x="664336" y="628918"/>
                  </a:cubicBezTo>
                  <a:lnTo>
                    <a:pt x="28189" y="628918"/>
                  </a:lnTo>
                  <a:cubicBezTo>
                    <a:pt x="17958" y="628918"/>
                    <a:pt x="8571" y="623380"/>
                    <a:pt x="3596" y="614462"/>
                  </a:cubicBezTo>
                  <a:cubicBezTo>
                    <a:pt x="-1380" y="605545"/>
                    <a:pt x="-1192" y="594656"/>
                    <a:pt x="4159" y="585927"/>
                  </a:cubicBezTo>
                  <a:lnTo>
                    <a:pt x="63578" y="489336"/>
                  </a:lnTo>
                  <a:lnTo>
                    <a:pt x="63578" y="282638"/>
                  </a:lnTo>
                  <a:cubicBezTo>
                    <a:pt x="63578" y="244621"/>
                    <a:pt x="71087" y="207731"/>
                    <a:pt x="85919" y="172812"/>
                  </a:cubicBezTo>
                  <a:cubicBezTo>
                    <a:pt x="100186" y="139207"/>
                    <a:pt x="120650" y="108981"/>
                    <a:pt x="146558" y="82980"/>
                  </a:cubicBezTo>
                  <a:cubicBezTo>
                    <a:pt x="172465" y="56978"/>
                    <a:pt x="202785" y="36609"/>
                    <a:pt x="236389" y="22341"/>
                  </a:cubicBezTo>
                  <a:cubicBezTo>
                    <a:pt x="271214" y="7510"/>
                    <a:pt x="308199" y="0"/>
                    <a:pt x="346215" y="0"/>
                  </a:cubicBezTo>
                  <a:close/>
                </a:path>
              </a:pathLst>
            </a:custGeom>
            <a:solidFill>
              <a:schemeClr val="accent1"/>
            </a:solidFill>
            <a:ln cap="sq">
              <a:noFill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>
              <a:off x="4445002" y="3901969"/>
              <a:ext cx="3068138" cy="1719813"/>
            </a:xfrm>
            <a:custGeom>
              <a:avLst/>
              <a:gdLst>
                <a:gd name="T0" fmla="*/ 289 w 526"/>
                <a:gd name="T1" fmla="*/ 240 h 295"/>
                <a:gd name="T2" fmla="*/ 109 w 526"/>
                <a:gd name="T3" fmla="*/ 85 h 295"/>
                <a:gd name="T4" fmla="*/ 108 w 526"/>
                <a:gd name="T5" fmla="*/ 80 h 295"/>
                <a:gd name="T6" fmla="*/ 154 w 526"/>
                <a:gd name="T7" fmla="*/ 85 h 295"/>
                <a:gd name="T8" fmla="*/ 116 w 526"/>
                <a:gd name="T9" fmla="*/ 39 h 295"/>
                <a:gd name="T10" fmla="*/ 116 w 526"/>
                <a:gd name="T11" fmla="*/ 39 h 295"/>
                <a:gd name="T12" fmla="*/ 85 w 526"/>
                <a:gd name="T13" fmla="*/ 0 h 295"/>
                <a:gd name="T14" fmla="*/ 0 w 526"/>
                <a:gd name="T15" fmla="*/ 68 h 295"/>
                <a:gd name="T16" fmla="*/ 52 w 526"/>
                <a:gd name="T17" fmla="*/ 74 h 295"/>
                <a:gd name="T18" fmla="*/ 53 w 526"/>
                <a:gd name="T19" fmla="*/ 77 h 295"/>
                <a:gd name="T20" fmla="*/ 289 w 526"/>
                <a:gd name="T21" fmla="*/ 295 h 295"/>
                <a:gd name="T22" fmla="*/ 526 w 526"/>
                <a:gd name="T23" fmla="*/ 65 h 295"/>
                <a:gd name="T24" fmla="*/ 502 w 526"/>
                <a:gd name="T25" fmla="*/ 96 h 295"/>
                <a:gd name="T26" fmla="*/ 498 w 526"/>
                <a:gd name="T27" fmla="*/ 98 h 295"/>
                <a:gd name="T28" fmla="*/ 498 w 526"/>
                <a:gd name="T29" fmla="*/ 98 h 295"/>
                <a:gd name="T30" fmla="*/ 496 w 526"/>
                <a:gd name="T31" fmla="*/ 97 h 295"/>
                <a:gd name="T32" fmla="*/ 496 w 526"/>
                <a:gd name="T33" fmla="*/ 97 h 295"/>
                <a:gd name="T34" fmla="*/ 494 w 526"/>
                <a:gd name="T35" fmla="*/ 97 h 295"/>
                <a:gd name="T36" fmla="*/ 470 w 526"/>
                <a:gd name="T37" fmla="*/ 77 h 295"/>
                <a:gd name="T38" fmla="*/ 289 w 526"/>
                <a:gd name="T39" fmla="*/ 240 h 295"/>
              </a:gdLst>
              <a:ahLst/>
              <a:cxnLst/>
              <a:rect l="0" t="0" r="r" b="b"/>
              <a:pathLst>
                <a:path w="526" h="295">
                  <a:moveTo>
                    <a:pt x="289" y="240"/>
                  </a:moveTo>
                  <a:cubicBezTo>
                    <a:pt x="200" y="240"/>
                    <a:pt x="122" y="174"/>
                    <a:pt x="109" y="85"/>
                  </a:cubicBezTo>
                  <a:cubicBezTo>
                    <a:pt x="108" y="80"/>
                    <a:pt x="108" y="80"/>
                    <a:pt x="108" y="80"/>
                  </a:cubicBezTo>
                  <a:cubicBezTo>
                    <a:pt x="154" y="85"/>
                    <a:pt x="154" y="85"/>
                    <a:pt x="154" y="85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63" y="200"/>
                    <a:pt x="166" y="295"/>
                    <a:pt x="289" y="295"/>
                  </a:cubicBezTo>
                  <a:cubicBezTo>
                    <a:pt x="417" y="295"/>
                    <a:pt x="522" y="193"/>
                    <a:pt x="526" y="65"/>
                  </a:cubicBezTo>
                  <a:cubicBezTo>
                    <a:pt x="502" y="96"/>
                    <a:pt x="502" y="96"/>
                    <a:pt x="502" y="96"/>
                  </a:cubicBezTo>
                  <a:cubicBezTo>
                    <a:pt x="501" y="97"/>
                    <a:pt x="499" y="98"/>
                    <a:pt x="498" y="98"/>
                  </a:cubicBezTo>
                  <a:cubicBezTo>
                    <a:pt x="498" y="98"/>
                    <a:pt x="498" y="98"/>
                    <a:pt x="498" y="98"/>
                  </a:cubicBezTo>
                  <a:cubicBezTo>
                    <a:pt x="497" y="98"/>
                    <a:pt x="497" y="98"/>
                    <a:pt x="496" y="97"/>
                  </a:cubicBezTo>
                  <a:cubicBezTo>
                    <a:pt x="496" y="97"/>
                    <a:pt x="496" y="97"/>
                    <a:pt x="496" y="97"/>
                  </a:cubicBezTo>
                  <a:cubicBezTo>
                    <a:pt x="495" y="97"/>
                    <a:pt x="495" y="97"/>
                    <a:pt x="494" y="97"/>
                  </a:cubicBezTo>
                  <a:cubicBezTo>
                    <a:pt x="470" y="77"/>
                    <a:pt x="470" y="77"/>
                    <a:pt x="470" y="77"/>
                  </a:cubicBezTo>
                  <a:cubicBezTo>
                    <a:pt x="460" y="169"/>
                    <a:pt x="382" y="240"/>
                    <a:pt x="289" y="240"/>
                  </a:cubicBezTo>
                  <a:close/>
                </a:path>
              </a:pathLst>
            </a:custGeom>
            <a:solidFill>
              <a:schemeClr val="tx2">
                <a:alpha val="15000"/>
              </a:schemeClr>
            </a:solidFill>
            <a:ln w="12700" cap="sq">
              <a:noFill/>
              <a:miter/>
            </a:ln>
          </p:spPr>
          <p:txBody>
            <a:bodyPr vert="horz" wrap="square" lIns="180000" tIns="46800" rIns="180000" bIns="4680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4771994" y="2835106"/>
              <a:ext cx="2975007" cy="1556317"/>
            </a:xfrm>
            <a:custGeom>
              <a:avLst/>
              <a:gdLst>
                <a:gd name="T0" fmla="*/ 233 w 510"/>
                <a:gd name="T1" fmla="*/ 55 h 267"/>
                <a:gd name="T2" fmla="*/ 408 w 510"/>
                <a:gd name="T3" fmla="*/ 188 h 267"/>
                <a:gd name="T4" fmla="*/ 410 w 510"/>
                <a:gd name="T5" fmla="*/ 193 h 267"/>
                <a:gd name="T6" fmla="*/ 356 w 510"/>
                <a:gd name="T7" fmla="*/ 199 h 267"/>
                <a:gd name="T8" fmla="*/ 407 w 510"/>
                <a:gd name="T9" fmla="*/ 240 h 267"/>
                <a:gd name="T10" fmla="*/ 407 w 510"/>
                <a:gd name="T11" fmla="*/ 240 h 267"/>
                <a:gd name="T12" fmla="*/ 441 w 510"/>
                <a:gd name="T13" fmla="*/ 267 h 267"/>
                <a:gd name="T14" fmla="*/ 510 w 510"/>
                <a:gd name="T15" fmla="*/ 182 h 267"/>
                <a:gd name="T16" fmla="*/ 465 w 510"/>
                <a:gd name="T17" fmla="*/ 187 h 267"/>
                <a:gd name="T18" fmla="*/ 464 w 510"/>
                <a:gd name="T19" fmla="*/ 183 h 267"/>
                <a:gd name="T20" fmla="*/ 233 w 510"/>
                <a:gd name="T21" fmla="*/ 0 h 267"/>
                <a:gd name="T22" fmla="*/ 0 w 510"/>
                <a:gd name="T23" fmla="*/ 191 h 267"/>
                <a:gd name="T24" fmla="*/ 26 w 510"/>
                <a:gd name="T25" fmla="*/ 170 h 267"/>
                <a:gd name="T26" fmla="*/ 30 w 510"/>
                <a:gd name="T27" fmla="*/ 169 h 267"/>
                <a:gd name="T28" fmla="*/ 34 w 510"/>
                <a:gd name="T29" fmla="*/ 171 h 267"/>
                <a:gd name="T30" fmla="*/ 55 w 510"/>
                <a:gd name="T31" fmla="*/ 198 h 267"/>
                <a:gd name="T32" fmla="*/ 233 w 510"/>
                <a:gd name="T33" fmla="*/ 55 h 267"/>
              </a:gdLst>
              <a:ahLst/>
              <a:cxnLst/>
              <a:rect l="0" t="0" r="r" b="b"/>
              <a:pathLst>
                <a:path w="510" h="267">
                  <a:moveTo>
                    <a:pt x="233" y="55"/>
                  </a:moveTo>
                  <a:cubicBezTo>
                    <a:pt x="314" y="55"/>
                    <a:pt x="387" y="110"/>
                    <a:pt x="408" y="188"/>
                  </a:cubicBezTo>
                  <a:cubicBezTo>
                    <a:pt x="410" y="193"/>
                    <a:pt x="410" y="193"/>
                    <a:pt x="410" y="193"/>
                  </a:cubicBezTo>
                  <a:cubicBezTo>
                    <a:pt x="356" y="199"/>
                    <a:pt x="356" y="199"/>
                    <a:pt x="356" y="199"/>
                  </a:cubicBezTo>
                  <a:cubicBezTo>
                    <a:pt x="407" y="240"/>
                    <a:pt x="407" y="240"/>
                    <a:pt x="407" y="240"/>
                  </a:cubicBezTo>
                  <a:cubicBezTo>
                    <a:pt x="407" y="240"/>
                    <a:pt x="407" y="240"/>
                    <a:pt x="407" y="240"/>
                  </a:cubicBezTo>
                  <a:cubicBezTo>
                    <a:pt x="441" y="267"/>
                    <a:pt x="441" y="267"/>
                    <a:pt x="441" y="267"/>
                  </a:cubicBezTo>
                  <a:cubicBezTo>
                    <a:pt x="510" y="182"/>
                    <a:pt x="510" y="182"/>
                    <a:pt x="510" y="182"/>
                  </a:cubicBezTo>
                  <a:cubicBezTo>
                    <a:pt x="465" y="187"/>
                    <a:pt x="465" y="187"/>
                    <a:pt x="465" y="187"/>
                  </a:cubicBezTo>
                  <a:cubicBezTo>
                    <a:pt x="464" y="183"/>
                    <a:pt x="464" y="183"/>
                    <a:pt x="464" y="183"/>
                  </a:cubicBezTo>
                  <a:cubicBezTo>
                    <a:pt x="439" y="75"/>
                    <a:pt x="344" y="0"/>
                    <a:pt x="233" y="0"/>
                  </a:cubicBezTo>
                  <a:cubicBezTo>
                    <a:pt x="120" y="0"/>
                    <a:pt x="22" y="81"/>
                    <a:pt x="0" y="191"/>
                  </a:cubicBezTo>
                  <a:cubicBezTo>
                    <a:pt x="26" y="170"/>
                    <a:pt x="26" y="170"/>
                    <a:pt x="26" y="170"/>
                  </a:cubicBezTo>
                  <a:cubicBezTo>
                    <a:pt x="27" y="169"/>
                    <a:pt x="29" y="169"/>
                    <a:pt x="30" y="169"/>
                  </a:cubicBezTo>
                  <a:cubicBezTo>
                    <a:pt x="32" y="169"/>
                    <a:pt x="33" y="170"/>
                    <a:pt x="34" y="171"/>
                  </a:cubicBezTo>
                  <a:cubicBezTo>
                    <a:pt x="55" y="198"/>
                    <a:pt x="55" y="198"/>
                    <a:pt x="55" y="198"/>
                  </a:cubicBezTo>
                  <a:cubicBezTo>
                    <a:pt x="74" y="115"/>
                    <a:pt x="147" y="55"/>
                    <a:pt x="233" y="55"/>
                  </a:cubicBezTo>
                  <a:close/>
                </a:path>
              </a:pathLst>
            </a:custGeom>
            <a:solidFill>
              <a:schemeClr val="tx2">
                <a:alpha val="15000"/>
              </a:schemeClr>
            </a:solidFill>
            <a:ln w="12700" cap="sq">
              <a:noFill/>
              <a:miter/>
            </a:ln>
          </p:spPr>
          <p:txBody>
            <a:bodyPr vert="horz" wrap="square" lIns="180000" tIns="46800" rIns="180000" bIns="4680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7" name="标题 1"/>
          <p:cNvSpPr txBox="1"/>
          <p:nvPr/>
        </p:nvSpPr>
        <p:spPr>
          <a:xfrm>
            <a:off x="8048234" y="3406475"/>
            <a:ext cx="3470666" cy="1927525"/>
          </a:xfrm>
          <a:prstGeom prst="roundRect">
            <a:avLst>
              <a:gd name="adj" fmla="val 0"/>
            </a:avLst>
          </a:prstGeom>
          <a:solidFill>
            <a:srgbClr val="F2F2F2">
              <a:alpha val="100000"/>
            </a:srgbClr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8132573" y="3629782"/>
            <a:ext cx="3373627" cy="1513718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模拟企业资金链断裂，各小组制定方案，通过资产处置、债务重组等方式解决危机。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8243919" y="3114294"/>
            <a:ext cx="481369" cy="48136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vert="horz" wrap="none" lIns="108000" tIns="108000" rIns="108000" bIns="10800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8366141" y="3243325"/>
            <a:ext cx="236925" cy="223307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ahLst/>
            <a:cxnLst/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70024" y="3406476"/>
            <a:ext cx="3470666" cy="1922096"/>
          </a:xfrm>
          <a:prstGeom prst="roundRect">
            <a:avLst>
              <a:gd name="adj" fmla="val 0"/>
            </a:avLst>
          </a:prstGeom>
          <a:solidFill>
            <a:srgbClr val="F2F2F2">
              <a:alpha val="100000"/>
            </a:srgbClr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754363" y="3629782"/>
            <a:ext cx="3373627" cy="1513032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设计企业流动性危机场景，分组制定纾困方案，如资产处置、债务重组。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65709" y="3114294"/>
            <a:ext cx="481369" cy="48136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vert="horz" wrap="none" lIns="108000" tIns="108000" rIns="108000" bIns="10800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983641" y="3232227"/>
            <a:ext cx="245504" cy="245504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rgbClr val="FFFFFF">
              <a:alpha val="100000"/>
            </a:srgb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沙盘推演</a:t>
            </a:r>
            <a:endParaRPr kumimoji="1"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176249" y="421530"/>
            <a:ext cx="484151" cy="458011"/>
            <a:chOff x="176249" y="421530"/>
            <a:chExt cx="484151" cy="458011"/>
          </a:xfrm>
        </p:grpSpPr>
        <p:sp>
          <p:nvSpPr>
            <p:cNvPr id="18" name="标题 1"/>
            <p:cNvSpPr txBox="1"/>
            <p:nvPr/>
          </p:nvSpPr>
          <p:spPr>
            <a:xfrm>
              <a:off x="287184" y="506325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9" name="标题 1"/>
            <p:cNvSpPr txBox="1"/>
            <p:nvPr/>
          </p:nvSpPr>
          <p:spPr>
            <a:xfrm>
              <a:off x="176249" y="421530"/>
              <a:ext cx="251319" cy="251319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6750" y="2569726"/>
            <a:ext cx="10858500" cy="3024000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814796" y="2749726"/>
            <a:ext cx="5281204" cy="2664000"/>
          </a:xfrm>
          <a:prstGeom prst="snip1Rect">
            <a:avLst>
              <a:gd name="adj" fmla="val 15577"/>
            </a:avLst>
          </a:prstGeom>
          <a:solidFill>
            <a:schemeClr val="bg1"/>
          </a:solidFill>
          <a:ln w="1270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>
            <a:off x="11013736" y="2741707"/>
            <a:ext cx="351381" cy="356039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205398" y="3095417"/>
            <a:ext cx="4487300" cy="18589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要求持续跟踪1家ST公司退市前的流动性指标变化轨迹。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549266" y="3095417"/>
            <a:ext cx="4500000" cy="18589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选择ST公司，跟踪其退市前流动比率、速动比率等指标变化，分析原因。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数据追踪</a:t>
            </a:r>
            <a:endParaRPr kumimoji="1"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176249" y="421530"/>
            <a:ext cx="484151" cy="458011"/>
            <a:chOff x="176249" y="421530"/>
            <a:chExt cx="484151" cy="458011"/>
          </a:xfrm>
        </p:grpSpPr>
        <p:sp>
          <p:nvSpPr>
            <p:cNvPr id="11" name="标题 1"/>
            <p:cNvSpPr txBox="1"/>
            <p:nvPr/>
          </p:nvSpPr>
          <p:spPr>
            <a:xfrm>
              <a:off x="287184" y="506325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2" name="标题 1"/>
            <p:cNvSpPr txBox="1"/>
            <p:nvPr/>
          </p:nvSpPr>
          <p:spPr>
            <a:xfrm>
              <a:off x="176249" y="421530"/>
              <a:ext cx="251319" cy="251319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t="4617" r="255" b="14685"/>
          <a:stretch>
            <a:fillRect/>
          </a:stretch>
        </p:blipFill>
        <p:spPr>
          <a:xfrm>
            <a:off x="7041770" y="786306"/>
            <a:ext cx="5152571" cy="5534308"/>
          </a:xfrm>
          <a:custGeom>
            <a:avLst/>
            <a:gdLst>
              <a:gd name="connsiteX0" fmla="*/ 2033308 w 5152571"/>
              <a:gd name="connsiteY0" fmla="*/ 0 h 5534308"/>
              <a:gd name="connsiteX1" fmla="*/ 5152571 w 5152571"/>
              <a:gd name="connsiteY1" fmla="*/ 0 h 5534308"/>
              <a:gd name="connsiteX2" fmla="*/ 5152571 w 5152571"/>
              <a:gd name="connsiteY2" fmla="*/ 3306723 h 5534308"/>
              <a:gd name="connsiteX3" fmla="*/ 5152571 w 5152571"/>
              <a:gd name="connsiteY3" fmla="*/ 3500999 h 5534308"/>
              <a:gd name="connsiteX4" fmla="*/ 5152571 w 5152571"/>
              <a:gd name="connsiteY4" fmla="*/ 5534308 h 5534308"/>
              <a:gd name="connsiteX5" fmla="*/ 1422400 w 5152571"/>
              <a:gd name="connsiteY5" fmla="*/ 5534308 h 5534308"/>
              <a:gd name="connsiteX6" fmla="*/ 1422400 w 5152571"/>
              <a:gd name="connsiteY6" fmla="*/ 5534307 h 5534308"/>
              <a:gd name="connsiteX7" fmla="*/ 0 w 5152571"/>
              <a:gd name="connsiteY7" fmla="*/ 5534307 h 5534308"/>
              <a:gd name="connsiteX8" fmla="*/ 0 w 5152571"/>
              <a:gd name="connsiteY8" fmla="*/ 2033308 h 5534308"/>
              <a:gd name="connsiteX9" fmla="*/ 2033308 w 5152571"/>
              <a:gd name="connsiteY9" fmla="*/ 0 h 5534308"/>
            </a:gdLst>
            <a:ahLst/>
            <a:cxnLst/>
            <a:rect l="l" t="t" r="r" b="b"/>
            <a:pathLst>
              <a:path w="5152571" h="5534308">
                <a:moveTo>
                  <a:pt x="2033308" y="0"/>
                </a:moveTo>
                <a:lnTo>
                  <a:pt x="5152571" y="0"/>
                </a:lnTo>
                <a:lnTo>
                  <a:pt x="5152571" y="3306723"/>
                </a:lnTo>
                <a:lnTo>
                  <a:pt x="5152571" y="3500999"/>
                </a:lnTo>
                <a:lnTo>
                  <a:pt x="5152571" y="5534308"/>
                </a:lnTo>
                <a:lnTo>
                  <a:pt x="1422400" y="5534308"/>
                </a:lnTo>
                <a:lnTo>
                  <a:pt x="1422400" y="5534307"/>
                </a:lnTo>
                <a:lnTo>
                  <a:pt x="0" y="5534307"/>
                </a:lnTo>
                <a:lnTo>
                  <a:pt x="0" y="2033308"/>
                </a:lnTo>
                <a:cubicBezTo>
                  <a:pt x="0" y="910343"/>
                  <a:pt x="910343" y="0"/>
                  <a:pt x="203330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775813 h 6858000"/>
              <a:gd name="connsiteX3" fmla="*/ 9093193 w 12192000"/>
              <a:gd name="connsiteY3" fmla="*/ 775813 h 6858000"/>
              <a:gd name="connsiteX4" fmla="*/ 7039430 w 12192000"/>
              <a:gd name="connsiteY4" fmla="*/ 2829576 h 6858000"/>
              <a:gd name="connsiteX5" fmla="*/ 7039430 w 12192000"/>
              <a:gd name="connsiteY5" fmla="*/ 3933371 h 6858000"/>
              <a:gd name="connsiteX6" fmla="*/ 7027256 w 12192000"/>
              <a:gd name="connsiteY6" fmla="*/ 3933371 h 6858000"/>
              <a:gd name="connsiteX7" fmla="*/ 7027256 w 12192000"/>
              <a:gd name="connsiteY7" fmla="*/ 6320614 h 6858000"/>
              <a:gd name="connsiteX8" fmla="*/ 12192000 w 12192000"/>
              <a:gd name="connsiteY8" fmla="*/ 6320614 h 6858000"/>
              <a:gd name="connsiteX9" fmla="*/ 12192000 w 12192000"/>
              <a:gd name="connsiteY9" fmla="*/ 6858000 h 6858000"/>
              <a:gd name="connsiteX10" fmla="*/ 0 w 12192000"/>
              <a:gd name="connsiteY10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775813"/>
                </a:lnTo>
                <a:lnTo>
                  <a:pt x="9093193" y="775813"/>
                </a:lnTo>
                <a:cubicBezTo>
                  <a:pt x="7958931" y="775813"/>
                  <a:pt x="7039430" y="1695314"/>
                  <a:pt x="7039430" y="2829576"/>
                </a:cubicBezTo>
                <a:lnTo>
                  <a:pt x="7039430" y="3933371"/>
                </a:lnTo>
                <a:lnTo>
                  <a:pt x="7027256" y="3933371"/>
                </a:lnTo>
                <a:lnTo>
                  <a:pt x="7027256" y="6320614"/>
                </a:lnTo>
                <a:lnTo>
                  <a:pt x="12192000" y="6320614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  <a:effectLst>
            <a:outerShdw blurRad="139700" dist="101600" dir="2700000" algn="tl" rotWithShape="0">
              <a:schemeClr val="accent1">
                <a:lumMod val="50000"/>
                <a:alpha val="6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351326" y="2139706"/>
            <a:ext cx="1163775" cy="1213093"/>
          </a:xfrm>
          <a:prstGeom prst="round2DiagRect">
            <a:avLst>
              <a:gd name="adj1" fmla="val 36561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63755" y="2132676"/>
            <a:ext cx="3352065" cy="14465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8800">
                <a:ln w="12700">
                  <a:noFill/>
                </a:ln>
                <a:solidFill>
                  <a:srgbClr val="C55A11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391650" y="358314"/>
            <a:ext cx="855964" cy="855985"/>
          </a:xfrm>
          <a:prstGeom prst="round2DiagRect">
            <a:avLst>
              <a:gd name="adj1" fmla="val 43917"/>
              <a:gd name="adj2" fmla="val 0"/>
            </a:avLst>
          </a:prstGeom>
          <a:gradFill>
            <a:gsLst>
              <a:gs pos="0">
                <a:schemeClr val="accent1">
                  <a:alpha val="7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V="1">
            <a:off x="-2341" y="-5273"/>
            <a:ext cx="4600122" cy="1200521"/>
          </a:xfrm>
          <a:custGeom>
            <a:avLst/>
            <a:gdLst>
              <a:gd name="connsiteX0" fmla="*/ 0 w 4600122"/>
              <a:gd name="connsiteY0" fmla="*/ 1200521 h 1200521"/>
              <a:gd name="connsiteX1" fmla="*/ 4600122 w 4600122"/>
              <a:gd name="connsiteY1" fmla="*/ 1200521 h 1200521"/>
              <a:gd name="connsiteX2" fmla="*/ 4600122 w 4600122"/>
              <a:gd name="connsiteY2" fmla="*/ 1065295 h 1200521"/>
              <a:gd name="connsiteX3" fmla="*/ 3610964 w 4600122"/>
              <a:gd name="connsiteY3" fmla="*/ 0 h 1200521"/>
              <a:gd name="connsiteX4" fmla="*/ 0 w 4600122"/>
              <a:gd name="connsiteY4" fmla="*/ 0 h 1200521"/>
            </a:gdLst>
            <a:ahLst/>
            <a:cxnLst/>
            <a:rect l="l" t="t" r="r" b="b"/>
            <a:pathLst>
              <a:path w="4600122" h="1200521">
                <a:moveTo>
                  <a:pt x="0" y="1200521"/>
                </a:moveTo>
                <a:lnTo>
                  <a:pt x="4600122" y="1200521"/>
                </a:lnTo>
                <a:lnTo>
                  <a:pt x="4600122" y="1065295"/>
                </a:lnTo>
                <a:cubicBezTo>
                  <a:pt x="4600122" y="476949"/>
                  <a:pt x="4157261" y="0"/>
                  <a:pt x="3610964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6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93267" y="5455200"/>
            <a:ext cx="5346819" cy="20006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0000">
                <a:schemeClr val="accent1"/>
              </a:gs>
            </a:gsLst>
            <a:lin ang="10800000" scaled="0"/>
          </a:gra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93955" y="3398780"/>
            <a:ext cx="5752746" cy="19331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一、短期偿债能力核心指标解读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9874251" y="5464629"/>
            <a:ext cx="2625272" cy="855985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alpha val="54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581326" y="2374482"/>
            <a:ext cx="735126" cy="697785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034081" y="627875"/>
            <a:ext cx="1951763" cy="29578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8800">
                <a:ln w="12700">
                  <a:noFill/>
                </a:ln>
                <a:solidFill>
                  <a:srgbClr val="C55A11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01</a:t>
            </a:r>
            <a:endParaRPr kumimoji="1" lang="zh-CN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flipH="1">
            <a:off x="5644249" y="2173174"/>
            <a:ext cx="5804431" cy="1865418"/>
          </a:xfrm>
          <a:prstGeom prst="snip1Rect">
            <a:avLst>
              <a:gd name="adj" fmla="val 27343"/>
            </a:avLst>
          </a:prstGeom>
          <a:solidFill>
            <a:schemeClr val="bg1"/>
          </a:solidFill>
          <a:ln w="22225" cap="sq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1" flipV="1">
            <a:off x="749886" y="1445801"/>
            <a:ext cx="4530287" cy="4789898"/>
          </a:xfrm>
          <a:prstGeom prst="snip1Rect">
            <a:avLst/>
          </a:prstGeom>
          <a:solidFill>
            <a:schemeClr val="accent1"/>
          </a:solidFill>
          <a:ln w="14163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flipV="1">
            <a:off x="5637680" y="4345500"/>
            <a:ext cx="5804431" cy="1864800"/>
          </a:xfrm>
          <a:prstGeom prst="snip1Rect">
            <a:avLst>
              <a:gd name="adj" fmla="val 27343"/>
            </a:avLst>
          </a:prstGeom>
          <a:solidFill>
            <a:schemeClr val="bg1"/>
          </a:solidFill>
          <a:ln w="22225" cap="sq"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7" name="标题 1"/>
          <p:cNvCxnSpPr/>
          <p:nvPr/>
        </p:nvCxnSpPr>
        <p:spPr>
          <a:xfrm flipH="1">
            <a:off x="989695" y="3578050"/>
            <a:ext cx="364589" cy="0"/>
          </a:xfrm>
          <a:prstGeom prst="line">
            <a:avLst/>
          </a:prstGeom>
          <a:noFill/>
          <a:ln w="28575" cap="sq">
            <a:solidFill>
              <a:schemeClr val="bg1">
                <a:alpha val="35000"/>
              </a:schemeClr>
            </a:solidFill>
            <a:miter/>
          </a:ln>
        </p:spPr>
      </p:cxnSp>
      <p:sp>
        <p:nvSpPr>
          <p:cNvPr id="8" name="标题 1"/>
          <p:cNvSpPr txBox="1"/>
          <p:nvPr/>
        </p:nvSpPr>
        <p:spPr>
          <a:xfrm>
            <a:off x="7169682" y="2776632"/>
            <a:ext cx="3822700" cy="2159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en-US" altLang="zh-CN" sz="114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结合永煤债违约事件，探讨财务透明度与债权人权益保护。</a:t>
            </a:r>
            <a:endParaRPr kumimoji="1" lang="zh-CN" altLang="en-US"/>
          </a:p>
        </p:txBody>
      </p:sp>
      <p:cxnSp>
        <p:nvCxnSpPr>
          <p:cNvPr id="9" name="标题 1"/>
          <p:cNvCxnSpPr/>
          <p:nvPr/>
        </p:nvCxnSpPr>
        <p:spPr>
          <a:xfrm>
            <a:off x="7169682" y="2658239"/>
            <a:ext cx="371475" cy="0"/>
          </a:xfrm>
          <a:prstGeom prst="line">
            <a:avLst/>
          </a:prstGeom>
          <a:noFill/>
          <a:ln w="19050" cap="sq">
            <a:solidFill>
              <a:schemeClr val="tx1">
                <a:lumMod val="85000"/>
                <a:lumOff val="15000"/>
              </a:schemeClr>
            </a:solidFill>
            <a:miter/>
          </a:ln>
        </p:spPr>
      </p:cxnSp>
      <p:grpSp>
        <p:nvGrpSpPr>
          <p:cNvPr id="10" name="组合 9"/>
          <p:cNvGrpSpPr/>
          <p:nvPr/>
        </p:nvGrpSpPr>
        <p:grpSpPr>
          <a:xfrm>
            <a:off x="5967080" y="2626980"/>
            <a:ext cx="780006" cy="780006"/>
            <a:chOff x="5967080" y="2626980"/>
            <a:chExt cx="780006" cy="780006"/>
          </a:xfrm>
        </p:grpSpPr>
        <p:sp>
          <p:nvSpPr>
            <p:cNvPr id="11" name="标题 1"/>
            <p:cNvSpPr txBox="1"/>
            <p:nvPr/>
          </p:nvSpPr>
          <p:spPr>
            <a:xfrm>
              <a:off x="6173932" y="2833832"/>
              <a:ext cx="366302" cy="366302"/>
            </a:xfrm>
            <a:custGeom>
              <a:avLst/>
              <a:gdLst>
                <a:gd name="connsiteX0" fmla="*/ 438553 w 720000"/>
                <a:gd name="connsiteY0" fmla="*/ 189601 h 720000"/>
                <a:gd name="connsiteX1" fmla="*/ 373556 w 720000"/>
                <a:gd name="connsiteY1" fmla="*/ 216451 h 720000"/>
                <a:gd name="connsiteX2" fmla="*/ 232180 w 720000"/>
                <a:gd name="connsiteY2" fmla="*/ 357827 h 720000"/>
                <a:gd name="connsiteX3" fmla="*/ 191861 w 720000"/>
                <a:gd name="connsiteY3" fmla="*/ 528226 h 720000"/>
                <a:gd name="connsiteX4" fmla="*/ 362260 w 720000"/>
                <a:gd name="connsiteY4" fmla="*/ 487907 h 720000"/>
                <a:gd name="connsiteX5" fmla="*/ 503636 w 720000"/>
                <a:gd name="connsiteY5" fmla="*/ 346444 h 720000"/>
                <a:gd name="connsiteX6" fmla="*/ 503636 w 720000"/>
                <a:gd name="connsiteY6" fmla="*/ 216365 h 720000"/>
                <a:gd name="connsiteX7" fmla="*/ 438553 w 720000"/>
                <a:gd name="connsiteY7" fmla="*/ 189601 h 720000"/>
                <a:gd name="connsiteX8" fmla="*/ 438553 w 720000"/>
                <a:gd name="connsiteY8" fmla="*/ 141636 h 720000"/>
                <a:gd name="connsiteX9" fmla="*/ 537524 w 720000"/>
                <a:gd name="connsiteY9" fmla="*/ 182476 h 720000"/>
                <a:gd name="connsiteX10" fmla="*/ 537524 w 720000"/>
                <a:gd name="connsiteY10" fmla="*/ 380420 h 720000"/>
                <a:gd name="connsiteX11" fmla="*/ 396149 w 720000"/>
                <a:gd name="connsiteY11" fmla="*/ 521796 h 720000"/>
                <a:gd name="connsiteX12" fmla="*/ 141637 w 720000"/>
                <a:gd name="connsiteY12" fmla="*/ 578364 h 720000"/>
                <a:gd name="connsiteX13" fmla="*/ 198205 w 720000"/>
                <a:gd name="connsiteY13" fmla="*/ 323852 h 720000"/>
                <a:gd name="connsiteX14" fmla="*/ 339581 w 720000"/>
                <a:gd name="connsiteY14" fmla="*/ 182476 h 720000"/>
                <a:gd name="connsiteX15" fmla="*/ 438553 w 720000"/>
                <a:gd name="connsiteY15" fmla="*/ 141636 h 720000"/>
                <a:gd name="connsiteX16" fmla="*/ 120000 w 720000"/>
                <a:gd name="connsiteY16" fmla="*/ 47965 h 720000"/>
                <a:gd name="connsiteX17" fmla="*/ 47965 w 720000"/>
                <a:gd name="connsiteY17" fmla="*/ 120000 h 720000"/>
                <a:gd name="connsiteX18" fmla="*/ 47965 w 720000"/>
                <a:gd name="connsiteY18" fmla="*/ 600000 h 720000"/>
                <a:gd name="connsiteX19" fmla="*/ 120000 w 720000"/>
                <a:gd name="connsiteY19" fmla="*/ 672035 h 720000"/>
                <a:gd name="connsiteX20" fmla="*/ 600000 w 720000"/>
                <a:gd name="connsiteY20" fmla="*/ 672035 h 720000"/>
                <a:gd name="connsiteX21" fmla="*/ 672035 w 720000"/>
                <a:gd name="connsiteY21" fmla="*/ 600000 h 720000"/>
                <a:gd name="connsiteX22" fmla="*/ 672035 w 720000"/>
                <a:gd name="connsiteY22" fmla="*/ 120000 h 720000"/>
                <a:gd name="connsiteX23" fmla="*/ 600000 w 720000"/>
                <a:gd name="connsiteY23" fmla="*/ 47965 h 720000"/>
                <a:gd name="connsiteX24" fmla="*/ 120000 w 720000"/>
                <a:gd name="connsiteY24" fmla="*/ 0 h 720000"/>
                <a:gd name="connsiteX25" fmla="*/ 600000 w 720000"/>
                <a:gd name="connsiteY25" fmla="*/ 0 h 720000"/>
                <a:gd name="connsiteX26" fmla="*/ 720000 w 720000"/>
                <a:gd name="connsiteY26" fmla="*/ 120000 h 720000"/>
                <a:gd name="connsiteX27" fmla="*/ 720000 w 720000"/>
                <a:gd name="connsiteY27" fmla="*/ 600000 h 720000"/>
                <a:gd name="connsiteX28" fmla="*/ 600000 w 720000"/>
                <a:gd name="connsiteY28" fmla="*/ 720000 h 720000"/>
                <a:gd name="connsiteX29" fmla="*/ 120000 w 720000"/>
                <a:gd name="connsiteY29" fmla="*/ 720000 h 720000"/>
                <a:gd name="connsiteX30" fmla="*/ 0 w 720000"/>
                <a:gd name="connsiteY30" fmla="*/ 600000 h 720000"/>
                <a:gd name="connsiteX31" fmla="*/ 0 w 720000"/>
                <a:gd name="connsiteY31" fmla="*/ 120000 h 720000"/>
                <a:gd name="connsiteX32" fmla="*/ 120000 w 720000"/>
                <a:gd name="connsiteY32" fmla="*/ 0 h 720000"/>
              </a:gdLst>
              <a:ahLst/>
              <a:cxnLst/>
              <a:rect l="l" t="t" r="r" b="b"/>
              <a:pathLst>
                <a:path w="720000" h="720000">
                  <a:moveTo>
                    <a:pt x="438553" y="189601"/>
                  </a:moveTo>
                  <a:cubicBezTo>
                    <a:pt x="413875" y="189601"/>
                    <a:pt x="390761" y="199073"/>
                    <a:pt x="373556" y="216451"/>
                  </a:cubicBezTo>
                  <a:lnTo>
                    <a:pt x="232180" y="357827"/>
                  </a:lnTo>
                  <a:cubicBezTo>
                    <a:pt x="212456" y="377465"/>
                    <a:pt x="197336" y="453584"/>
                    <a:pt x="191861" y="528226"/>
                  </a:cubicBezTo>
                  <a:cubicBezTo>
                    <a:pt x="266503" y="522665"/>
                    <a:pt x="342622" y="507545"/>
                    <a:pt x="362260" y="487907"/>
                  </a:cubicBezTo>
                  <a:lnTo>
                    <a:pt x="503636" y="346444"/>
                  </a:lnTo>
                  <a:cubicBezTo>
                    <a:pt x="539523" y="310557"/>
                    <a:pt x="539523" y="252252"/>
                    <a:pt x="503636" y="216365"/>
                  </a:cubicBezTo>
                  <a:cubicBezTo>
                    <a:pt x="486344" y="199073"/>
                    <a:pt x="463230" y="189601"/>
                    <a:pt x="438553" y="189601"/>
                  </a:cubicBezTo>
                  <a:close/>
                  <a:moveTo>
                    <a:pt x="438553" y="141636"/>
                  </a:moveTo>
                  <a:cubicBezTo>
                    <a:pt x="474440" y="141636"/>
                    <a:pt x="510327" y="155191"/>
                    <a:pt x="537524" y="182476"/>
                  </a:cubicBezTo>
                  <a:cubicBezTo>
                    <a:pt x="592007" y="236872"/>
                    <a:pt x="592007" y="325938"/>
                    <a:pt x="537524" y="380420"/>
                  </a:cubicBezTo>
                  <a:lnTo>
                    <a:pt x="396149" y="521796"/>
                  </a:lnTo>
                  <a:cubicBezTo>
                    <a:pt x="341753" y="576278"/>
                    <a:pt x="141637" y="578364"/>
                    <a:pt x="141637" y="578364"/>
                  </a:cubicBezTo>
                  <a:cubicBezTo>
                    <a:pt x="141637" y="578364"/>
                    <a:pt x="143723" y="378334"/>
                    <a:pt x="198205" y="323852"/>
                  </a:cubicBezTo>
                  <a:lnTo>
                    <a:pt x="339581" y="182476"/>
                  </a:lnTo>
                  <a:cubicBezTo>
                    <a:pt x="366778" y="155278"/>
                    <a:pt x="402666" y="141636"/>
                    <a:pt x="438553" y="141636"/>
                  </a:cubicBezTo>
                  <a:close/>
                  <a:moveTo>
                    <a:pt x="120000" y="47965"/>
                  </a:moveTo>
                  <a:cubicBezTo>
                    <a:pt x="80290" y="47965"/>
                    <a:pt x="47965" y="80290"/>
                    <a:pt x="47965" y="120000"/>
                  </a:cubicBezTo>
                  <a:lnTo>
                    <a:pt x="47965" y="600000"/>
                  </a:lnTo>
                  <a:cubicBezTo>
                    <a:pt x="47965" y="639711"/>
                    <a:pt x="80290" y="672035"/>
                    <a:pt x="120000" y="672035"/>
                  </a:cubicBezTo>
                  <a:lnTo>
                    <a:pt x="600000" y="672035"/>
                  </a:lnTo>
                  <a:cubicBezTo>
                    <a:pt x="639711" y="672035"/>
                    <a:pt x="672035" y="639711"/>
                    <a:pt x="672035" y="600000"/>
                  </a:cubicBezTo>
                  <a:lnTo>
                    <a:pt x="672035" y="120000"/>
                  </a:lnTo>
                  <a:cubicBezTo>
                    <a:pt x="672035" y="80290"/>
                    <a:pt x="639711" y="47965"/>
                    <a:pt x="600000" y="47965"/>
                  </a:cubicBezTo>
                  <a:close/>
                  <a:moveTo>
                    <a:pt x="120000" y="0"/>
                  </a:moveTo>
                  <a:lnTo>
                    <a:pt x="600000" y="0"/>
                  </a:lnTo>
                  <a:cubicBezTo>
                    <a:pt x="666040" y="0"/>
                    <a:pt x="720000" y="54048"/>
                    <a:pt x="720000" y="120000"/>
                  </a:cubicBezTo>
                  <a:lnTo>
                    <a:pt x="720000" y="600000"/>
                  </a:lnTo>
                  <a:cubicBezTo>
                    <a:pt x="720000" y="666039"/>
                    <a:pt x="666040" y="720000"/>
                    <a:pt x="600000" y="720000"/>
                  </a:cubicBezTo>
                  <a:lnTo>
                    <a:pt x="120000" y="720000"/>
                  </a:lnTo>
                  <a:cubicBezTo>
                    <a:pt x="53961" y="720000"/>
                    <a:pt x="0" y="666039"/>
                    <a:pt x="0" y="600000"/>
                  </a:cubicBezTo>
                  <a:lnTo>
                    <a:pt x="0" y="120000"/>
                  </a:lnTo>
                  <a:cubicBezTo>
                    <a:pt x="0" y="53961"/>
                    <a:pt x="53961" y="0"/>
                    <a:pt x="120000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2" name="标题 1"/>
            <p:cNvSpPr txBox="1"/>
            <p:nvPr/>
          </p:nvSpPr>
          <p:spPr>
            <a:xfrm>
              <a:off x="5967080" y="2626980"/>
              <a:ext cx="780006" cy="780006"/>
            </a:xfrm>
            <a:prstGeom prst="ellipse">
              <a:avLst/>
            </a:prstGeom>
            <a:noFill/>
            <a:ln w="22225" cap="sq">
              <a:solidFill>
                <a:schemeClr val="tx1">
                  <a:lumMod val="85000"/>
                  <a:lumOff val="15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3" name="标题 1"/>
          <p:cNvSpPr txBox="1"/>
          <p:nvPr/>
        </p:nvSpPr>
        <p:spPr>
          <a:xfrm>
            <a:off x="7220482" y="4948649"/>
            <a:ext cx="3822700" cy="1778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en-US" altLang="zh-CN" sz="93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通过永煤债违约事件，讨论企业财务透明度对债权人权益保护的重要性。</a:t>
            </a:r>
            <a:endParaRPr kumimoji="1" lang="zh-CN" altLang="en-US"/>
          </a:p>
        </p:txBody>
      </p:sp>
      <p:cxnSp>
        <p:nvCxnSpPr>
          <p:cNvPr id="14" name="标题 1"/>
          <p:cNvCxnSpPr/>
          <p:nvPr/>
        </p:nvCxnSpPr>
        <p:spPr>
          <a:xfrm>
            <a:off x="7220482" y="4817556"/>
            <a:ext cx="371475" cy="0"/>
          </a:xfrm>
          <a:prstGeom prst="line">
            <a:avLst/>
          </a:prstGeom>
          <a:noFill/>
          <a:ln w="19050" cap="sq">
            <a:solidFill>
              <a:schemeClr val="tx1">
                <a:lumMod val="85000"/>
                <a:lumOff val="15000"/>
              </a:schemeClr>
            </a:solidFill>
            <a:miter/>
          </a:ln>
        </p:spPr>
      </p:cxnSp>
      <p:grpSp>
        <p:nvGrpSpPr>
          <p:cNvPr id="15" name="组合 14"/>
          <p:cNvGrpSpPr/>
          <p:nvPr/>
        </p:nvGrpSpPr>
        <p:grpSpPr>
          <a:xfrm>
            <a:off x="6017880" y="4798997"/>
            <a:ext cx="780006" cy="780006"/>
            <a:chOff x="6017880" y="4798997"/>
            <a:chExt cx="780006" cy="780006"/>
          </a:xfrm>
        </p:grpSpPr>
        <p:sp>
          <p:nvSpPr>
            <p:cNvPr id="16" name="标题 1"/>
            <p:cNvSpPr txBox="1"/>
            <p:nvPr/>
          </p:nvSpPr>
          <p:spPr>
            <a:xfrm>
              <a:off x="6224732" y="5019573"/>
              <a:ext cx="366302" cy="338854"/>
            </a:xfrm>
            <a:custGeom>
              <a:avLst/>
              <a:gdLst>
                <a:gd name="connsiteX0" fmla="*/ 56258 w 778320"/>
                <a:gd name="connsiteY0" fmla="*/ 333700 h 720001"/>
                <a:gd name="connsiteX1" fmla="*/ 56258 w 778320"/>
                <a:gd name="connsiteY1" fmla="*/ 627457 h 720001"/>
                <a:gd name="connsiteX2" fmla="*/ 66946 w 778320"/>
                <a:gd name="connsiteY2" fmla="*/ 653054 h 720001"/>
                <a:gd name="connsiteX3" fmla="*/ 92544 w 778320"/>
                <a:gd name="connsiteY3" fmla="*/ 663743 h 720001"/>
                <a:gd name="connsiteX4" fmla="*/ 685683 w 778320"/>
                <a:gd name="connsiteY4" fmla="*/ 663743 h 720001"/>
                <a:gd name="connsiteX5" fmla="*/ 711281 w 778320"/>
                <a:gd name="connsiteY5" fmla="*/ 653054 h 720001"/>
                <a:gd name="connsiteX6" fmla="*/ 721969 w 778320"/>
                <a:gd name="connsiteY6" fmla="*/ 627457 h 720001"/>
                <a:gd name="connsiteX7" fmla="*/ 721969 w 778320"/>
                <a:gd name="connsiteY7" fmla="*/ 333700 h 720001"/>
                <a:gd name="connsiteX8" fmla="*/ 92544 w 778320"/>
                <a:gd name="connsiteY8" fmla="*/ 142049 h 720001"/>
                <a:gd name="connsiteX9" fmla="*/ 56258 w 778320"/>
                <a:gd name="connsiteY9" fmla="*/ 178336 h 720001"/>
                <a:gd name="connsiteX10" fmla="*/ 56258 w 778320"/>
                <a:gd name="connsiteY10" fmla="*/ 277443 h 720001"/>
                <a:gd name="connsiteX11" fmla="*/ 721969 w 778320"/>
                <a:gd name="connsiteY11" fmla="*/ 277443 h 720001"/>
                <a:gd name="connsiteX12" fmla="*/ 721969 w 778320"/>
                <a:gd name="connsiteY12" fmla="*/ 178336 h 720001"/>
                <a:gd name="connsiteX13" fmla="*/ 685683 w 778320"/>
                <a:gd name="connsiteY13" fmla="*/ 142049 h 720001"/>
                <a:gd name="connsiteX14" fmla="*/ 561355 w 778320"/>
                <a:gd name="connsiteY14" fmla="*/ 142049 h 720001"/>
                <a:gd name="connsiteX15" fmla="*/ 561355 w 778320"/>
                <a:gd name="connsiteY15" fmla="*/ 201026 h 720001"/>
                <a:gd name="connsiteX16" fmla="*/ 533226 w 778320"/>
                <a:gd name="connsiteY16" fmla="*/ 229249 h 720001"/>
                <a:gd name="connsiteX17" fmla="*/ 505097 w 778320"/>
                <a:gd name="connsiteY17" fmla="*/ 201120 h 720001"/>
                <a:gd name="connsiteX18" fmla="*/ 505097 w 778320"/>
                <a:gd name="connsiteY18" fmla="*/ 142049 h 720001"/>
                <a:gd name="connsiteX19" fmla="*/ 273129 w 778320"/>
                <a:gd name="connsiteY19" fmla="*/ 142049 h 720001"/>
                <a:gd name="connsiteX20" fmla="*/ 273129 w 778320"/>
                <a:gd name="connsiteY20" fmla="*/ 201026 h 720001"/>
                <a:gd name="connsiteX21" fmla="*/ 245001 w 778320"/>
                <a:gd name="connsiteY21" fmla="*/ 229249 h 720001"/>
                <a:gd name="connsiteX22" fmla="*/ 216872 w 778320"/>
                <a:gd name="connsiteY22" fmla="*/ 201120 h 720001"/>
                <a:gd name="connsiteX23" fmla="*/ 216872 w 778320"/>
                <a:gd name="connsiteY23" fmla="*/ 142049 h 720001"/>
                <a:gd name="connsiteX24" fmla="*/ 245001 w 778320"/>
                <a:gd name="connsiteY24" fmla="*/ 0 h 720001"/>
                <a:gd name="connsiteX25" fmla="*/ 273129 w 778320"/>
                <a:gd name="connsiteY25" fmla="*/ 28129 h 720001"/>
                <a:gd name="connsiteX26" fmla="*/ 273129 w 778320"/>
                <a:gd name="connsiteY26" fmla="*/ 85792 h 720001"/>
                <a:gd name="connsiteX27" fmla="*/ 505097 w 778320"/>
                <a:gd name="connsiteY27" fmla="*/ 85792 h 720001"/>
                <a:gd name="connsiteX28" fmla="*/ 505097 w 778320"/>
                <a:gd name="connsiteY28" fmla="*/ 28129 h 720001"/>
                <a:gd name="connsiteX29" fmla="*/ 533226 w 778320"/>
                <a:gd name="connsiteY29" fmla="*/ 0 h 720001"/>
                <a:gd name="connsiteX30" fmla="*/ 561355 w 778320"/>
                <a:gd name="connsiteY30" fmla="*/ 28129 h 720001"/>
                <a:gd name="connsiteX31" fmla="*/ 561355 w 778320"/>
                <a:gd name="connsiteY31" fmla="*/ 85792 h 720001"/>
                <a:gd name="connsiteX32" fmla="*/ 685683 w 778320"/>
                <a:gd name="connsiteY32" fmla="*/ 85792 h 720001"/>
                <a:gd name="connsiteX33" fmla="*/ 778320 w 778320"/>
                <a:gd name="connsiteY33" fmla="*/ 178336 h 720001"/>
                <a:gd name="connsiteX34" fmla="*/ 778320 w 778320"/>
                <a:gd name="connsiteY34" fmla="*/ 627457 h 720001"/>
                <a:gd name="connsiteX35" fmla="*/ 685777 w 778320"/>
                <a:gd name="connsiteY35" fmla="*/ 720001 h 720001"/>
                <a:gd name="connsiteX36" fmla="*/ 92544 w 778320"/>
                <a:gd name="connsiteY36" fmla="*/ 720001 h 720001"/>
                <a:gd name="connsiteX37" fmla="*/ 0 w 778320"/>
                <a:gd name="connsiteY37" fmla="*/ 627457 h 720001"/>
                <a:gd name="connsiteX38" fmla="*/ 0 w 778320"/>
                <a:gd name="connsiteY38" fmla="*/ 333700 h 720001"/>
                <a:gd name="connsiteX39" fmla="*/ 0 w 778320"/>
                <a:gd name="connsiteY39" fmla="*/ 277443 h 720001"/>
                <a:gd name="connsiteX40" fmla="*/ 0 w 778320"/>
                <a:gd name="connsiteY40" fmla="*/ 178336 h 720001"/>
                <a:gd name="connsiteX41" fmla="*/ 92544 w 778320"/>
                <a:gd name="connsiteY41" fmla="*/ 85792 h 720001"/>
                <a:gd name="connsiteX42" fmla="*/ 216872 w 778320"/>
                <a:gd name="connsiteY42" fmla="*/ 85792 h 720001"/>
                <a:gd name="connsiteX43" fmla="*/ 216872 w 778320"/>
                <a:gd name="connsiteY43" fmla="*/ 28129 h 720001"/>
                <a:gd name="connsiteX44" fmla="*/ 245001 w 778320"/>
                <a:gd name="connsiteY44" fmla="*/ 0 h 720001"/>
              </a:gdLst>
              <a:ahLst/>
              <a:cxnLst/>
              <a:rect l="l" t="t" r="r" b="b"/>
              <a:pathLst>
                <a:path w="778320" h="720001">
                  <a:moveTo>
                    <a:pt x="56258" y="333700"/>
                  </a:moveTo>
                  <a:lnTo>
                    <a:pt x="56258" y="627457"/>
                  </a:lnTo>
                  <a:cubicBezTo>
                    <a:pt x="56258" y="637115"/>
                    <a:pt x="60008" y="646116"/>
                    <a:pt x="66946" y="653054"/>
                  </a:cubicBezTo>
                  <a:cubicBezTo>
                    <a:pt x="73885" y="659899"/>
                    <a:pt x="82980" y="663743"/>
                    <a:pt x="92544" y="663743"/>
                  </a:cubicBezTo>
                  <a:lnTo>
                    <a:pt x="685683" y="663743"/>
                  </a:lnTo>
                  <a:cubicBezTo>
                    <a:pt x="695341" y="663743"/>
                    <a:pt x="704342" y="659993"/>
                    <a:pt x="711281" y="653054"/>
                  </a:cubicBezTo>
                  <a:cubicBezTo>
                    <a:pt x="718125" y="646116"/>
                    <a:pt x="721969" y="637021"/>
                    <a:pt x="721969" y="627457"/>
                  </a:cubicBezTo>
                  <a:lnTo>
                    <a:pt x="721969" y="333700"/>
                  </a:lnTo>
                  <a:close/>
                  <a:moveTo>
                    <a:pt x="92544" y="142049"/>
                  </a:moveTo>
                  <a:cubicBezTo>
                    <a:pt x="72478" y="142049"/>
                    <a:pt x="56258" y="158364"/>
                    <a:pt x="56258" y="178336"/>
                  </a:cubicBezTo>
                  <a:lnTo>
                    <a:pt x="56258" y="277443"/>
                  </a:lnTo>
                  <a:lnTo>
                    <a:pt x="721969" y="277443"/>
                  </a:lnTo>
                  <a:lnTo>
                    <a:pt x="721969" y="178336"/>
                  </a:lnTo>
                  <a:cubicBezTo>
                    <a:pt x="721969" y="158270"/>
                    <a:pt x="705655" y="142049"/>
                    <a:pt x="685683" y="142049"/>
                  </a:cubicBezTo>
                  <a:lnTo>
                    <a:pt x="561355" y="142049"/>
                  </a:lnTo>
                  <a:lnTo>
                    <a:pt x="561355" y="201026"/>
                  </a:lnTo>
                  <a:cubicBezTo>
                    <a:pt x="561355" y="216591"/>
                    <a:pt x="548790" y="229249"/>
                    <a:pt x="533226" y="229249"/>
                  </a:cubicBezTo>
                  <a:cubicBezTo>
                    <a:pt x="517661" y="229249"/>
                    <a:pt x="505097" y="216685"/>
                    <a:pt x="505097" y="201120"/>
                  </a:cubicBezTo>
                  <a:lnTo>
                    <a:pt x="505097" y="142049"/>
                  </a:lnTo>
                  <a:lnTo>
                    <a:pt x="273129" y="142049"/>
                  </a:lnTo>
                  <a:lnTo>
                    <a:pt x="273129" y="201026"/>
                  </a:lnTo>
                  <a:cubicBezTo>
                    <a:pt x="273129" y="216591"/>
                    <a:pt x="260565" y="229249"/>
                    <a:pt x="245001" y="229249"/>
                  </a:cubicBezTo>
                  <a:cubicBezTo>
                    <a:pt x="229436" y="229249"/>
                    <a:pt x="216872" y="216685"/>
                    <a:pt x="216872" y="201120"/>
                  </a:cubicBezTo>
                  <a:lnTo>
                    <a:pt x="216872" y="142049"/>
                  </a:lnTo>
                  <a:close/>
                  <a:moveTo>
                    <a:pt x="245001" y="0"/>
                  </a:moveTo>
                  <a:cubicBezTo>
                    <a:pt x="260565" y="0"/>
                    <a:pt x="273129" y="12564"/>
                    <a:pt x="273129" y="28129"/>
                  </a:cubicBezTo>
                  <a:lnTo>
                    <a:pt x="273129" y="85792"/>
                  </a:lnTo>
                  <a:lnTo>
                    <a:pt x="505097" y="85792"/>
                  </a:lnTo>
                  <a:lnTo>
                    <a:pt x="505097" y="28129"/>
                  </a:lnTo>
                  <a:cubicBezTo>
                    <a:pt x="505097" y="12564"/>
                    <a:pt x="517661" y="0"/>
                    <a:pt x="533226" y="0"/>
                  </a:cubicBezTo>
                  <a:cubicBezTo>
                    <a:pt x="548790" y="0"/>
                    <a:pt x="561355" y="12564"/>
                    <a:pt x="561355" y="28129"/>
                  </a:cubicBezTo>
                  <a:lnTo>
                    <a:pt x="561355" y="85792"/>
                  </a:lnTo>
                  <a:lnTo>
                    <a:pt x="685683" y="85792"/>
                  </a:lnTo>
                  <a:cubicBezTo>
                    <a:pt x="736784" y="85792"/>
                    <a:pt x="778227" y="127235"/>
                    <a:pt x="778320" y="178336"/>
                  </a:cubicBezTo>
                  <a:lnTo>
                    <a:pt x="778320" y="627457"/>
                  </a:lnTo>
                  <a:cubicBezTo>
                    <a:pt x="778320" y="678370"/>
                    <a:pt x="736690" y="720001"/>
                    <a:pt x="685777" y="720001"/>
                  </a:cubicBezTo>
                  <a:lnTo>
                    <a:pt x="92544" y="720001"/>
                  </a:lnTo>
                  <a:cubicBezTo>
                    <a:pt x="41631" y="720001"/>
                    <a:pt x="0" y="678370"/>
                    <a:pt x="0" y="627457"/>
                  </a:cubicBezTo>
                  <a:lnTo>
                    <a:pt x="0" y="333700"/>
                  </a:lnTo>
                  <a:lnTo>
                    <a:pt x="0" y="277443"/>
                  </a:lnTo>
                  <a:lnTo>
                    <a:pt x="0" y="178336"/>
                  </a:lnTo>
                  <a:cubicBezTo>
                    <a:pt x="0" y="127235"/>
                    <a:pt x="41443" y="85792"/>
                    <a:pt x="92544" y="85792"/>
                  </a:cubicBezTo>
                  <a:lnTo>
                    <a:pt x="216872" y="85792"/>
                  </a:lnTo>
                  <a:lnTo>
                    <a:pt x="216872" y="28129"/>
                  </a:lnTo>
                  <a:cubicBezTo>
                    <a:pt x="216872" y="12564"/>
                    <a:pt x="229436" y="0"/>
                    <a:pt x="245001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7" name="标题 1"/>
            <p:cNvSpPr txBox="1"/>
            <p:nvPr/>
          </p:nvSpPr>
          <p:spPr>
            <a:xfrm>
              <a:off x="6017880" y="4798997"/>
              <a:ext cx="780006" cy="780006"/>
            </a:xfrm>
            <a:prstGeom prst="ellipse">
              <a:avLst/>
            </a:prstGeom>
            <a:noFill/>
            <a:ln w="22225" cap="sq">
              <a:solidFill>
                <a:schemeClr val="tx1">
                  <a:lumMod val="85000"/>
                  <a:lumOff val="15000"/>
                </a:schemeClr>
              </a:solidFill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8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思政融入</a:t>
            </a:r>
            <a:endParaRPr kumimoji="1"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176249" y="421530"/>
            <a:ext cx="484151" cy="458011"/>
            <a:chOff x="176249" y="421530"/>
            <a:chExt cx="484151" cy="458011"/>
          </a:xfrm>
        </p:grpSpPr>
        <p:sp>
          <p:nvSpPr>
            <p:cNvPr id="20" name="标题 1"/>
            <p:cNvSpPr txBox="1"/>
            <p:nvPr/>
          </p:nvSpPr>
          <p:spPr>
            <a:xfrm>
              <a:off x="287184" y="506325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1" name="标题 1"/>
            <p:cNvSpPr txBox="1"/>
            <p:nvPr/>
          </p:nvSpPr>
          <p:spPr>
            <a:xfrm>
              <a:off x="176249" y="421530"/>
              <a:ext cx="251319" cy="251319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570" y="1844675"/>
            <a:ext cx="4587875" cy="319722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t="4617" r="255" b="14685"/>
          <a:stretch>
            <a:fillRect/>
          </a:stretch>
        </p:blipFill>
        <p:spPr>
          <a:xfrm>
            <a:off x="7041770" y="786306"/>
            <a:ext cx="5152571" cy="5534308"/>
          </a:xfrm>
          <a:custGeom>
            <a:avLst/>
            <a:gdLst>
              <a:gd name="connsiteX0" fmla="*/ 2033308 w 5152571"/>
              <a:gd name="connsiteY0" fmla="*/ 0 h 5534308"/>
              <a:gd name="connsiteX1" fmla="*/ 5152571 w 5152571"/>
              <a:gd name="connsiteY1" fmla="*/ 0 h 5534308"/>
              <a:gd name="connsiteX2" fmla="*/ 5152571 w 5152571"/>
              <a:gd name="connsiteY2" fmla="*/ 3306723 h 5534308"/>
              <a:gd name="connsiteX3" fmla="*/ 5152571 w 5152571"/>
              <a:gd name="connsiteY3" fmla="*/ 3500999 h 5534308"/>
              <a:gd name="connsiteX4" fmla="*/ 5152571 w 5152571"/>
              <a:gd name="connsiteY4" fmla="*/ 5534308 h 5534308"/>
              <a:gd name="connsiteX5" fmla="*/ 1422400 w 5152571"/>
              <a:gd name="connsiteY5" fmla="*/ 5534308 h 5534308"/>
              <a:gd name="connsiteX6" fmla="*/ 1422400 w 5152571"/>
              <a:gd name="connsiteY6" fmla="*/ 5534307 h 5534308"/>
              <a:gd name="connsiteX7" fmla="*/ 0 w 5152571"/>
              <a:gd name="connsiteY7" fmla="*/ 5534307 h 5534308"/>
              <a:gd name="connsiteX8" fmla="*/ 0 w 5152571"/>
              <a:gd name="connsiteY8" fmla="*/ 2033308 h 5534308"/>
              <a:gd name="connsiteX9" fmla="*/ 2033308 w 5152571"/>
              <a:gd name="connsiteY9" fmla="*/ 0 h 5534308"/>
            </a:gdLst>
            <a:ahLst/>
            <a:cxnLst/>
            <a:rect l="l" t="t" r="r" b="b"/>
            <a:pathLst>
              <a:path w="5152571" h="5534308">
                <a:moveTo>
                  <a:pt x="2033308" y="0"/>
                </a:moveTo>
                <a:lnTo>
                  <a:pt x="5152571" y="0"/>
                </a:lnTo>
                <a:lnTo>
                  <a:pt x="5152571" y="3306723"/>
                </a:lnTo>
                <a:lnTo>
                  <a:pt x="5152571" y="3500999"/>
                </a:lnTo>
                <a:lnTo>
                  <a:pt x="5152571" y="5534308"/>
                </a:lnTo>
                <a:lnTo>
                  <a:pt x="1422400" y="5534308"/>
                </a:lnTo>
                <a:lnTo>
                  <a:pt x="1422400" y="5534307"/>
                </a:lnTo>
                <a:lnTo>
                  <a:pt x="0" y="5534307"/>
                </a:lnTo>
                <a:lnTo>
                  <a:pt x="0" y="2033308"/>
                </a:lnTo>
                <a:cubicBezTo>
                  <a:pt x="0" y="910343"/>
                  <a:pt x="910343" y="0"/>
                  <a:pt x="203330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775813 h 6858000"/>
              <a:gd name="connsiteX3" fmla="*/ 9093193 w 12192000"/>
              <a:gd name="connsiteY3" fmla="*/ 775813 h 6858000"/>
              <a:gd name="connsiteX4" fmla="*/ 7039430 w 12192000"/>
              <a:gd name="connsiteY4" fmla="*/ 2829576 h 6858000"/>
              <a:gd name="connsiteX5" fmla="*/ 7039430 w 12192000"/>
              <a:gd name="connsiteY5" fmla="*/ 3933371 h 6858000"/>
              <a:gd name="connsiteX6" fmla="*/ 7027256 w 12192000"/>
              <a:gd name="connsiteY6" fmla="*/ 3933371 h 6858000"/>
              <a:gd name="connsiteX7" fmla="*/ 7027256 w 12192000"/>
              <a:gd name="connsiteY7" fmla="*/ 6320614 h 6858000"/>
              <a:gd name="connsiteX8" fmla="*/ 12192000 w 12192000"/>
              <a:gd name="connsiteY8" fmla="*/ 6320614 h 6858000"/>
              <a:gd name="connsiteX9" fmla="*/ 12192000 w 12192000"/>
              <a:gd name="connsiteY9" fmla="*/ 6858000 h 6858000"/>
              <a:gd name="connsiteX10" fmla="*/ 0 w 12192000"/>
              <a:gd name="connsiteY10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775813"/>
                </a:lnTo>
                <a:lnTo>
                  <a:pt x="9093193" y="775813"/>
                </a:lnTo>
                <a:cubicBezTo>
                  <a:pt x="7958931" y="775813"/>
                  <a:pt x="7039430" y="1695314"/>
                  <a:pt x="7039430" y="2829576"/>
                </a:cubicBezTo>
                <a:lnTo>
                  <a:pt x="7039430" y="3933371"/>
                </a:lnTo>
                <a:lnTo>
                  <a:pt x="7027256" y="3933371"/>
                </a:lnTo>
                <a:lnTo>
                  <a:pt x="7027256" y="6320614"/>
                </a:lnTo>
                <a:lnTo>
                  <a:pt x="12192000" y="6320614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  <a:effectLst>
            <a:outerShdw blurRad="139700" dist="101600" dir="2700000" algn="tl" rotWithShape="0">
              <a:schemeClr val="accent1">
                <a:lumMod val="50000"/>
                <a:alpha val="6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293757" y="3801830"/>
            <a:ext cx="1491343" cy="1554544"/>
          </a:xfrm>
          <a:prstGeom prst="round2DiagRect">
            <a:avLst>
              <a:gd name="adj1" fmla="val 43917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9391650" y="358314"/>
            <a:ext cx="855964" cy="855985"/>
          </a:xfrm>
          <a:prstGeom prst="round2DiagRect">
            <a:avLst>
              <a:gd name="adj1" fmla="val 43917"/>
              <a:gd name="adj2" fmla="val 0"/>
            </a:avLst>
          </a:prstGeom>
          <a:gradFill>
            <a:gsLst>
              <a:gs pos="0">
                <a:schemeClr val="accent1">
                  <a:alpha val="7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flipV="1">
            <a:off x="-2341" y="-5273"/>
            <a:ext cx="4600122" cy="1200521"/>
          </a:xfrm>
          <a:custGeom>
            <a:avLst/>
            <a:gdLst>
              <a:gd name="connsiteX0" fmla="*/ 0 w 4600122"/>
              <a:gd name="connsiteY0" fmla="*/ 1200521 h 1200521"/>
              <a:gd name="connsiteX1" fmla="*/ 4600122 w 4600122"/>
              <a:gd name="connsiteY1" fmla="*/ 1200521 h 1200521"/>
              <a:gd name="connsiteX2" fmla="*/ 4600122 w 4600122"/>
              <a:gd name="connsiteY2" fmla="*/ 1065295 h 1200521"/>
              <a:gd name="connsiteX3" fmla="*/ 3610964 w 4600122"/>
              <a:gd name="connsiteY3" fmla="*/ 0 h 1200521"/>
              <a:gd name="connsiteX4" fmla="*/ 0 w 4600122"/>
              <a:gd name="connsiteY4" fmla="*/ 0 h 1200521"/>
            </a:gdLst>
            <a:ahLst/>
            <a:cxnLst/>
            <a:rect l="l" t="t" r="r" b="b"/>
            <a:pathLst>
              <a:path w="4600122" h="1200521">
                <a:moveTo>
                  <a:pt x="0" y="1200521"/>
                </a:moveTo>
                <a:lnTo>
                  <a:pt x="4600122" y="1200521"/>
                </a:lnTo>
                <a:lnTo>
                  <a:pt x="4600122" y="1065295"/>
                </a:lnTo>
                <a:cubicBezTo>
                  <a:pt x="4600122" y="476949"/>
                  <a:pt x="4157261" y="0"/>
                  <a:pt x="3610964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6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31383" y="4396854"/>
            <a:ext cx="5346819" cy="14845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0000">
                <a:schemeClr val="accent1"/>
              </a:gs>
            </a:gsLst>
            <a:lin ang="10800000" scaled="0"/>
          </a:gra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874251" y="5464629"/>
            <a:ext cx="2625272" cy="855985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alpha val="54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611446" y="4133850"/>
            <a:ext cx="876034" cy="831535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>
            <p:custDataLst>
              <p:tags r:id="rId2"/>
            </p:custDataLst>
          </p:nvPr>
        </p:nvSpPr>
        <p:spPr>
          <a:xfrm>
            <a:off x="4044007" y="5188102"/>
            <a:ext cx="652620" cy="2619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时：</a:t>
            </a:r>
            <a:endParaRPr kumimoji="1" lang="zh-CN" altLang="en-US"/>
          </a:p>
        </p:txBody>
      </p:sp>
      <p:sp>
        <p:nvSpPr>
          <p:cNvPr id="21" name="标题 1"/>
          <p:cNvSpPr txBox="1"/>
          <p:nvPr>
            <p:custDataLst>
              <p:tags r:id="rId3"/>
            </p:custDataLst>
          </p:nvPr>
        </p:nvSpPr>
        <p:spPr>
          <a:xfrm>
            <a:off x="4710778" y="5188102"/>
            <a:ext cx="742969" cy="26191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2025.2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335544" y="2275739"/>
            <a:ext cx="5913535" cy="200990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5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谢谢大家</a:t>
            </a:r>
            <a:endParaRPr kumimoji="1"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597861" y="1291389"/>
            <a:ext cx="8983579" cy="1323474"/>
          </a:xfrm>
          <a:prstGeom prst="homePlate">
            <a:avLst>
              <a:gd name="adj" fmla="val 36667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985503" y="1824259"/>
            <a:ext cx="7066548" cy="68633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流动比率=流动资产÷流动负债，衡量企业短期偿债能力，警戒线&lt;1.5。流动比率越高，短期偿债能力越强。
例如，某企业流动资产为1000万元，流动负债为600万元，流动比率为1.67，说明企业短期偿债能力较强。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985504" y="1387641"/>
            <a:ext cx="7066544" cy="39873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流动比率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686093" y="1387641"/>
            <a:ext cx="1122948" cy="1122948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979461" y="1681009"/>
            <a:ext cx="536213" cy="536213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flipH="1">
            <a:off x="1597861" y="2991853"/>
            <a:ext cx="8983579" cy="1323474"/>
          </a:xfrm>
          <a:prstGeom prst="homePlate">
            <a:avLst>
              <a:gd name="adj" fmla="val 36667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127250" y="3524723"/>
            <a:ext cx="7066548" cy="68633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速动比率=（流动资产- 存货）÷流动负债，剔除存货变现能力，更精准反映短期偿债能力，警戒线&lt;1。
某企业流动资产800万元，存货200万元，流动负债400万元，速动比率为1.5，表明企业速动资产充足，偿债能力强。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127253" y="3088105"/>
            <a:ext cx="7066544" cy="39873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速动比率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flipH="1">
            <a:off x="9370260" y="3088105"/>
            <a:ext cx="1122948" cy="1122948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H="1">
            <a:off x="9663627" y="3406510"/>
            <a:ext cx="536213" cy="486139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accent2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597861" y="4692316"/>
            <a:ext cx="8983579" cy="1323474"/>
          </a:xfrm>
          <a:prstGeom prst="homePlate">
            <a:avLst>
              <a:gd name="adj" fmla="val 36667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985503" y="5225186"/>
            <a:ext cx="7066548" cy="68633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现金比率=（货币资金+交易性金融资产）÷流动负债，极端情况下偿债能力的指标。
企业货币资金500万元，交易性金融资产100万元，流动负债800万元，现金比率为0.75，反映企业现金及等价物偿债能力。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985504" y="4788568"/>
            <a:ext cx="7066544" cy="39873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现金比率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686093" y="4788568"/>
            <a:ext cx="1122948" cy="1122948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979461" y="5128281"/>
            <a:ext cx="536213" cy="443523"/>
          </a:xfrm>
          <a:custGeom>
            <a:avLst/>
            <a:gdLst>
              <a:gd name="connsiteX0" fmla="*/ 153878 w 870468"/>
              <a:gd name="connsiteY0" fmla="*/ 353026 h 720000"/>
              <a:gd name="connsiteX1" fmla="*/ 449972 w 870468"/>
              <a:gd name="connsiteY1" fmla="*/ 353026 h 720000"/>
              <a:gd name="connsiteX2" fmla="*/ 489985 w 870468"/>
              <a:gd name="connsiteY2" fmla="*/ 393039 h 720000"/>
              <a:gd name="connsiteX3" fmla="*/ 449972 w 870468"/>
              <a:gd name="connsiteY3" fmla="*/ 433051 h 720000"/>
              <a:gd name="connsiteX4" fmla="*/ 153878 w 870468"/>
              <a:gd name="connsiteY4" fmla="*/ 433051 h 720000"/>
              <a:gd name="connsiteX5" fmla="*/ 113865 w 870468"/>
              <a:gd name="connsiteY5" fmla="*/ 393039 h 720000"/>
              <a:gd name="connsiteX6" fmla="*/ 153878 w 870468"/>
              <a:gd name="connsiteY6" fmla="*/ 353026 h 720000"/>
              <a:gd name="connsiteX7" fmla="*/ 68708 w 870468"/>
              <a:gd name="connsiteY7" fmla="*/ 275858 h 720000"/>
              <a:gd name="connsiteX8" fmla="*/ 68708 w 870468"/>
              <a:gd name="connsiteY8" fmla="*/ 603735 h 720000"/>
              <a:gd name="connsiteX9" fmla="*/ 116266 w 870468"/>
              <a:gd name="connsiteY9" fmla="*/ 651293 h 720000"/>
              <a:gd name="connsiteX10" fmla="*/ 598821 w 870468"/>
              <a:gd name="connsiteY10" fmla="*/ 651293 h 720000"/>
              <a:gd name="connsiteX11" fmla="*/ 754317 w 870468"/>
              <a:gd name="connsiteY11" fmla="*/ 651293 h 720000"/>
              <a:gd name="connsiteX12" fmla="*/ 801875 w 870468"/>
              <a:gd name="connsiteY12" fmla="*/ 603735 h 720000"/>
              <a:gd name="connsiteX13" fmla="*/ 801875 w 870468"/>
              <a:gd name="connsiteY13" fmla="*/ 275858 h 720000"/>
              <a:gd name="connsiteX14" fmla="*/ 598821 w 870468"/>
              <a:gd name="connsiteY14" fmla="*/ 275858 h 720000"/>
              <a:gd name="connsiteX15" fmla="*/ 116266 w 870468"/>
              <a:gd name="connsiteY15" fmla="*/ 68593 h 720000"/>
              <a:gd name="connsiteX16" fmla="*/ 68708 w 870468"/>
              <a:gd name="connsiteY16" fmla="*/ 116151 h 720000"/>
              <a:gd name="connsiteX17" fmla="*/ 68708 w 870468"/>
              <a:gd name="connsiteY17" fmla="*/ 207265 h 720000"/>
              <a:gd name="connsiteX18" fmla="*/ 598821 w 870468"/>
              <a:gd name="connsiteY18" fmla="*/ 207265 h 720000"/>
              <a:gd name="connsiteX19" fmla="*/ 801875 w 870468"/>
              <a:gd name="connsiteY19" fmla="*/ 207265 h 720000"/>
              <a:gd name="connsiteX20" fmla="*/ 801875 w 870468"/>
              <a:gd name="connsiteY20" fmla="*/ 116151 h 720000"/>
              <a:gd name="connsiteX21" fmla="*/ 754317 w 870468"/>
              <a:gd name="connsiteY21" fmla="*/ 68593 h 720000"/>
              <a:gd name="connsiteX22" fmla="*/ 598821 w 870468"/>
              <a:gd name="connsiteY22" fmla="*/ 68593 h 720000"/>
              <a:gd name="connsiteX23" fmla="*/ 116266 w 870468"/>
              <a:gd name="connsiteY23" fmla="*/ 0 h 720000"/>
              <a:gd name="connsiteX24" fmla="*/ 598821 w 870468"/>
              <a:gd name="connsiteY24" fmla="*/ 0 h 720000"/>
              <a:gd name="connsiteX25" fmla="*/ 754317 w 870468"/>
              <a:gd name="connsiteY25" fmla="*/ 0 h 720000"/>
              <a:gd name="connsiteX26" fmla="*/ 870468 w 870468"/>
              <a:gd name="connsiteY26" fmla="*/ 116151 h 720000"/>
              <a:gd name="connsiteX27" fmla="*/ 870468 w 870468"/>
              <a:gd name="connsiteY27" fmla="*/ 241562 h 720000"/>
              <a:gd name="connsiteX28" fmla="*/ 870468 w 870468"/>
              <a:gd name="connsiteY28" fmla="*/ 603735 h 720000"/>
              <a:gd name="connsiteX29" fmla="*/ 754317 w 870468"/>
              <a:gd name="connsiteY29" fmla="*/ 720000 h 720000"/>
              <a:gd name="connsiteX30" fmla="*/ 598821 w 870468"/>
              <a:gd name="connsiteY30" fmla="*/ 720000 h 720000"/>
              <a:gd name="connsiteX31" fmla="*/ 116266 w 870468"/>
              <a:gd name="connsiteY31" fmla="*/ 720000 h 720000"/>
              <a:gd name="connsiteX32" fmla="*/ 115 w 870468"/>
              <a:gd name="connsiteY32" fmla="*/ 603849 h 720000"/>
              <a:gd name="connsiteX33" fmla="*/ 115 w 870468"/>
              <a:gd name="connsiteY33" fmla="*/ 241841 h 720000"/>
              <a:gd name="connsiteX34" fmla="*/ 0 w 870468"/>
              <a:gd name="connsiteY34" fmla="*/ 241562 h 720000"/>
              <a:gd name="connsiteX35" fmla="*/ 115 w 870468"/>
              <a:gd name="connsiteY35" fmla="*/ 241284 h 720000"/>
              <a:gd name="connsiteX36" fmla="*/ 115 w 870468"/>
              <a:gd name="connsiteY36" fmla="*/ 116151 h 720000"/>
              <a:gd name="connsiteX37" fmla="*/ 116266 w 870468"/>
              <a:gd name="connsiteY37" fmla="*/ 0 h 720000"/>
            </a:gdLst>
            <a:ahLst/>
            <a:cxnLst/>
            <a:rect l="l" t="t" r="r" b="b"/>
            <a:pathLst>
              <a:path w="870468" h="720000">
                <a:moveTo>
                  <a:pt x="153878" y="353026"/>
                </a:moveTo>
                <a:lnTo>
                  <a:pt x="449972" y="353026"/>
                </a:lnTo>
                <a:cubicBezTo>
                  <a:pt x="472036" y="353026"/>
                  <a:pt x="489985" y="370975"/>
                  <a:pt x="489985" y="393039"/>
                </a:cubicBezTo>
                <a:cubicBezTo>
                  <a:pt x="489985" y="415103"/>
                  <a:pt x="472150" y="433051"/>
                  <a:pt x="449972" y="433051"/>
                </a:cubicBezTo>
                <a:lnTo>
                  <a:pt x="153878" y="433051"/>
                </a:lnTo>
                <a:cubicBezTo>
                  <a:pt x="131814" y="433051"/>
                  <a:pt x="113865" y="415103"/>
                  <a:pt x="113865" y="393039"/>
                </a:cubicBezTo>
                <a:cubicBezTo>
                  <a:pt x="113865" y="370975"/>
                  <a:pt x="131814" y="353026"/>
                  <a:pt x="153878" y="353026"/>
                </a:cubicBezTo>
                <a:close/>
                <a:moveTo>
                  <a:pt x="68708" y="275858"/>
                </a:moveTo>
                <a:lnTo>
                  <a:pt x="68708" y="603735"/>
                </a:lnTo>
                <a:cubicBezTo>
                  <a:pt x="68708" y="630029"/>
                  <a:pt x="90087" y="651293"/>
                  <a:pt x="116266" y="651293"/>
                </a:cubicBezTo>
                <a:lnTo>
                  <a:pt x="598821" y="651293"/>
                </a:lnTo>
                <a:lnTo>
                  <a:pt x="754317" y="651293"/>
                </a:lnTo>
                <a:cubicBezTo>
                  <a:pt x="780611" y="651293"/>
                  <a:pt x="801875" y="629915"/>
                  <a:pt x="801875" y="603735"/>
                </a:cubicBezTo>
                <a:lnTo>
                  <a:pt x="801875" y="275858"/>
                </a:lnTo>
                <a:lnTo>
                  <a:pt x="598821" y="275858"/>
                </a:lnTo>
                <a:close/>
                <a:moveTo>
                  <a:pt x="116266" y="68593"/>
                </a:moveTo>
                <a:cubicBezTo>
                  <a:pt x="89972" y="68593"/>
                  <a:pt x="68708" y="89972"/>
                  <a:pt x="68708" y="116151"/>
                </a:cubicBezTo>
                <a:lnTo>
                  <a:pt x="68708" y="207265"/>
                </a:lnTo>
                <a:lnTo>
                  <a:pt x="598821" y="207265"/>
                </a:lnTo>
                <a:lnTo>
                  <a:pt x="801875" y="207265"/>
                </a:lnTo>
                <a:lnTo>
                  <a:pt x="801875" y="116151"/>
                </a:lnTo>
                <a:cubicBezTo>
                  <a:pt x="801875" y="89857"/>
                  <a:pt x="780497" y="68593"/>
                  <a:pt x="754317" y="68593"/>
                </a:cubicBezTo>
                <a:lnTo>
                  <a:pt x="598821" y="68593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1"/>
                </a:cubicBezTo>
                <a:lnTo>
                  <a:pt x="870468" y="241562"/>
                </a:lnTo>
                <a:lnTo>
                  <a:pt x="870468" y="603735"/>
                </a:lnTo>
                <a:cubicBezTo>
                  <a:pt x="870468" y="667869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69"/>
                  <a:pt x="115" y="603849"/>
                </a:cubicBezTo>
                <a:lnTo>
                  <a:pt x="115" y="241841"/>
                </a:lnTo>
                <a:lnTo>
                  <a:pt x="0" y="241562"/>
                </a:lnTo>
                <a:lnTo>
                  <a:pt x="115" y="241284"/>
                </a:lnTo>
                <a:lnTo>
                  <a:pt x="115" y="116151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三大黄金指标</a:t>
            </a:r>
            <a:endParaRPr kumimoji="1"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176249" y="421530"/>
            <a:ext cx="484151" cy="458011"/>
            <a:chOff x="176249" y="421530"/>
            <a:chExt cx="484151" cy="458011"/>
          </a:xfrm>
        </p:grpSpPr>
        <p:sp>
          <p:nvSpPr>
            <p:cNvPr id="20" name="标题 1"/>
            <p:cNvSpPr txBox="1"/>
            <p:nvPr/>
          </p:nvSpPr>
          <p:spPr>
            <a:xfrm>
              <a:off x="287184" y="506325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1" name="标题 1"/>
            <p:cNvSpPr txBox="1"/>
            <p:nvPr/>
          </p:nvSpPr>
          <p:spPr>
            <a:xfrm>
              <a:off x="176249" y="421530"/>
              <a:ext cx="251319" cy="251319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815729" y="3870448"/>
            <a:ext cx="2121910" cy="2000424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819161" y="1685036"/>
            <a:ext cx="2000427" cy="20004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3937638" y="4042240"/>
            <a:ext cx="634308" cy="634307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4152052" y="4248098"/>
            <a:ext cx="205485" cy="222590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3812699" y="1832288"/>
            <a:ext cx="634308" cy="634307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006910" y="2026497"/>
            <a:ext cx="245889" cy="245889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676135" y="1832563"/>
            <a:ext cx="5191765" cy="6343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营运资本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4092766" y="2605571"/>
            <a:ext cx="5773464" cy="10520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营运资本=流动资产- 流动负债，反映企业短期偿债的缓冲能力。
例如，某企业流动资产1200万元，流动负债800万元，营运资本400万元，说明企业短期偿债有较大缓冲。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693751" y="4080272"/>
            <a:ext cx="5478949" cy="6343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应收账款周转率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151460" y="4849630"/>
            <a:ext cx="6018179" cy="99237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应收账款周转率=营业收入÷平均应收账款余额，反映应收账款变现速度。
企业年营业收入5000万元，平均应收账款1000万元，周转率5次，表明应收账款周转较快，变现能力强。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367690" y="2233563"/>
            <a:ext cx="903371" cy="903371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459708" y="4418975"/>
            <a:ext cx="833952" cy="903371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ahLst/>
            <a:cxnLst/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辅助指标</a:t>
            </a:r>
            <a:endParaRPr kumimoji="1"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176249" y="421530"/>
            <a:ext cx="484151" cy="458011"/>
            <a:chOff x="176249" y="421530"/>
            <a:chExt cx="484151" cy="458011"/>
          </a:xfrm>
        </p:grpSpPr>
        <p:sp>
          <p:nvSpPr>
            <p:cNvPr id="17" name="标题 1"/>
            <p:cNvSpPr txBox="1"/>
            <p:nvPr/>
          </p:nvSpPr>
          <p:spPr>
            <a:xfrm>
              <a:off x="287184" y="506325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8" name="标题 1"/>
            <p:cNvSpPr txBox="1"/>
            <p:nvPr/>
          </p:nvSpPr>
          <p:spPr>
            <a:xfrm>
              <a:off x="176249" y="421530"/>
              <a:ext cx="251319" cy="251319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7882900" y="1652856"/>
            <a:ext cx="2159000" cy="558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9D4BB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2136400" y="1652856"/>
            <a:ext cx="2159000" cy="558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FADDC9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442900" y="3451544"/>
            <a:ext cx="5040000" cy="2160000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406900" y="2084509"/>
            <a:ext cx="5112000" cy="108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75000"/>
                  <a:alpha val="100000"/>
                </a:schemeClr>
              </a:gs>
            </a:gsLst>
            <a:lin ang="5400000" scaled="0"/>
          </a:gradFill>
          <a:ln cap="sq">
            <a:noFill/>
            <a:prstDash val="solid"/>
            <a:miter/>
          </a:ln>
          <a:effectLst>
            <a:outerShdw blurRad="254000" dist="63500" dir="5400000" algn="t" rotWithShape="0">
              <a:schemeClr val="accent2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96400" y="3451544"/>
            <a:ext cx="5040000" cy="2160000"/>
          </a:xfrm>
          <a:prstGeom prst="roundRect">
            <a:avLst>
              <a:gd name="adj" fmla="val 10000"/>
            </a:avLst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60400" y="2084509"/>
            <a:ext cx="5112000" cy="10800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40000"/>
                  <a:lumOff val="60000"/>
                  <a:alpha val="100000"/>
                </a:schemeClr>
              </a:gs>
              <a:gs pos="100000">
                <a:schemeClr val="accent1"/>
              </a:gs>
            </a:gsLst>
            <a:lin ang="5400000" scaled="0"/>
          </a:gradFill>
          <a:ln cap="sq">
            <a:noFill/>
            <a:prstDash val="solid"/>
            <a:miter/>
          </a:ln>
          <a:effectLst>
            <a:outerShdw blurRad="254000" dist="63500" dir="540000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just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912400" y="3681247"/>
            <a:ext cx="4608000" cy="15892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不同行业标准差异大，如零售业流动比率普遍低于制造业，需结合行业特性分析。
例如，零售业存货周转快，流动比率低至1.2仍属正常；制造业存货周转慢，流动比率需达1.5以上。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056400" y="2228510"/>
            <a:ext cx="4320000" cy="79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行业差异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658901" y="3681247"/>
            <a:ext cx="4608000" cy="1592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速动资产是否包含预付账款等需结合企业业务模式判断。
若企业预付账款为锁定原材料，可计入速动资产；若为长期合作预付款，变现能力弱，不宜计入。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802899" y="2228510"/>
            <a:ext cx="4320000" cy="792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业务模式判断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指标适用场景</a:t>
            </a:r>
            <a:endParaRPr kumimoji="1"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176249" y="421530"/>
            <a:ext cx="484151" cy="458011"/>
            <a:chOff x="176249" y="421530"/>
            <a:chExt cx="484151" cy="458011"/>
          </a:xfrm>
        </p:grpSpPr>
        <p:sp>
          <p:nvSpPr>
            <p:cNvPr id="15" name="标题 1"/>
            <p:cNvSpPr txBox="1"/>
            <p:nvPr/>
          </p:nvSpPr>
          <p:spPr>
            <a:xfrm>
              <a:off x="287184" y="506325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6" name="标题 1"/>
            <p:cNvSpPr txBox="1"/>
            <p:nvPr/>
          </p:nvSpPr>
          <p:spPr>
            <a:xfrm>
              <a:off x="176249" y="421530"/>
              <a:ext cx="251319" cy="251319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t="4617" r="255" b="14685"/>
          <a:stretch>
            <a:fillRect/>
          </a:stretch>
        </p:blipFill>
        <p:spPr>
          <a:xfrm>
            <a:off x="7041770" y="786306"/>
            <a:ext cx="5152571" cy="5534308"/>
          </a:xfrm>
          <a:custGeom>
            <a:avLst/>
            <a:gdLst>
              <a:gd name="connsiteX0" fmla="*/ 2033308 w 5152571"/>
              <a:gd name="connsiteY0" fmla="*/ 0 h 5534308"/>
              <a:gd name="connsiteX1" fmla="*/ 5152571 w 5152571"/>
              <a:gd name="connsiteY1" fmla="*/ 0 h 5534308"/>
              <a:gd name="connsiteX2" fmla="*/ 5152571 w 5152571"/>
              <a:gd name="connsiteY2" fmla="*/ 3306723 h 5534308"/>
              <a:gd name="connsiteX3" fmla="*/ 5152571 w 5152571"/>
              <a:gd name="connsiteY3" fmla="*/ 3500999 h 5534308"/>
              <a:gd name="connsiteX4" fmla="*/ 5152571 w 5152571"/>
              <a:gd name="connsiteY4" fmla="*/ 5534308 h 5534308"/>
              <a:gd name="connsiteX5" fmla="*/ 1422400 w 5152571"/>
              <a:gd name="connsiteY5" fmla="*/ 5534308 h 5534308"/>
              <a:gd name="connsiteX6" fmla="*/ 1422400 w 5152571"/>
              <a:gd name="connsiteY6" fmla="*/ 5534307 h 5534308"/>
              <a:gd name="connsiteX7" fmla="*/ 0 w 5152571"/>
              <a:gd name="connsiteY7" fmla="*/ 5534307 h 5534308"/>
              <a:gd name="connsiteX8" fmla="*/ 0 w 5152571"/>
              <a:gd name="connsiteY8" fmla="*/ 2033308 h 5534308"/>
              <a:gd name="connsiteX9" fmla="*/ 2033308 w 5152571"/>
              <a:gd name="connsiteY9" fmla="*/ 0 h 5534308"/>
            </a:gdLst>
            <a:ahLst/>
            <a:cxnLst/>
            <a:rect l="l" t="t" r="r" b="b"/>
            <a:pathLst>
              <a:path w="5152571" h="5534308">
                <a:moveTo>
                  <a:pt x="2033308" y="0"/>
                </a:moveTo>
                <a:lnTo>
                  <a:pt x="5152571" y="0"/>
                </a:lnTo>
                <a:lnTo>
                  <a:pt x="5152571" y="3306723"/>
                </a:lnTo>
                <a:lnTo>
                  <a:pt x="5152571" y="3500999"/>
                </a:lnTo>
                <a:lnTo>
                  <a:pt x="5152571" y="5534308"/>
                </a:lnTo>
                <a:lnTo>
                  <a:pt x="1422400" y="5534308"/>
                </a:lnTo>
                <a:lnTo>
                  <a:pt x="1422400" y="5534307"/>
                </a:lnTo>
                <a:lnTo>
                  <a:pt x="0" y="5534307"/>
                </a:lnTo>
                <a:lnTo>
                  <a:pt x="0" y="2033308"/>
                </a:lnTo>
                <a:cubicBezTo>
                  <a:pt x="0" y="910343"/>
                  <a:pt x="910343" y="0"/>
                  <a:pt x="2033308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775813 h 6858000"/>
              <a:gd name="connsiteX3" fmla="*/ 9093193 w 12192000"/>
              <a:gd name="connsiteY3" fmla="*/ 775813 h 6858000"/>
              <a:gd name="connsiteX4" fmla="*/ 7039430 w 12192000"/>
              <a:gd name="connsiteY4" fmla="*/ 2829576 h 6858000"/>
              <a:gd name="connsiteX5" fmla="*/ 7039430 w 12192000"/>
              <a:gd name="connsiteY5" fmla="*/ 3933371 h 6858000"/>
              <a:gd name="connsiteX6" fmla="*/ 7027256 w 12192000"/>
              <a:gd name="connsiteY6" fmla="*/ 3933371 h 6858000"/>
              <a:gd name="connsiteX7" fmla="*/ 7027256 w 12192000"/>
              <a:gd name="connsiteY7" fmla="*/ 6320614 h 6858000"/>
              <a:gd name="connsiteX8" fmla="*/ 12192000 w 12192000"/>
              <a:gd name="connsiteY8" fmla="*/ 6320614 h 6858000"/>
              <a:gd name="connsiteX9" fmla="*/ 12192000 w 12192000"/>
              <a:gd name="connsiteY9" fmla="*/ 6858000 h 6858000"/>
              <a:gd name="connsiteX10" fmla="*/ 0 w 12192000"/>
              <a:gd name="connsiteY10" fmla="*/ 6858000 h 6858000"/>
            </a:gdLst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775813"/>
                </a:lnTo>
                <a:lnTo>
                  <a:pt x="9093193" y="775813"/>
                </a:lnTo>
                <a:cubicBezTo>
                  <a:pt x="7958931" y="775813"/>
                  <a:pt x="7039430" y="1695314"/>
                  <a:pt x="7039430" y="2829576"/>
                </a:cubicBezTo>
                <a:lnTo>
                  <a:pt x="7039430" y="3933371"/>
                </a:lnTo>
                <a:lnTo>
                  <a:pt x="7027256" y="3933371"/>
                </a:lnTo>
                <a:lnTo>
                  <a:pt x="7027256" y="6320614"/>
                </a:lnTo>
                <a:lnTo>
                  <a:pt x="12192000" y="6320614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  <a:effectLst>
            <a:outerShdw blurRad="139700" dist="101600" dir="2700000" algn="tl" rotWithShape="0">
              <a:schemeClr val="accent1">
                <a:lumMod val="50000"/>
                <a:alpha val="6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351326" y="2139706"/>
            <a:ext cx="1163775" cy="1213093"/>
          </a:xfrm>
          <a:prstGeom prst="round2DiagRect">
            <a:avLst>
              <a:gd name="adj1" fmla="val 36561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63755" y="2132676"/>
            <a:ext cx="3352065" cy="14465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8800">
                <a:ln w="12700">
                  <a:noFill/>
                </a:ln>
                <a:solidFill>
                  <a:srgbClr val="C55A11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PART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9391650" y="358314"/>
            <a:ext cx="855964" cy="855985"/>
          </a:xfrm>
          <a:prstGeom prst="round2DiagRect">
            <a:avLst>
              <a:gd name="adj1" fmla="val 43917"/>
              <a:gd name="adj2" fmla="val 0"/>
            </a:avLst>
          </a:prstGeom>
          <a:gradFill>
            <a:gsLst>
              <a:gs pos="0">
                <a:schemeClr val="accent1">
                  <a:alpha val="7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flipV="1">
            <a:off x="-2341" y="-5273"/>
            <a:ext cx="4600122" cy="1200521"/>
          </a:xfrm>
          <a:custGeom>
            <a:avLst/>
            <a:gdLst>
              <a:gd name="connsiteX0" fmla="*/ 0 w 4600122"/>
              <a:gd name="connsiteY0" fmla="*/ 1200521 h 1200521"/>
              <a:gd name="connsiteX1" fmla="*/ 4600122 w 4600122"/>
              <a:gd name="connsiteY1" fmla="*/ 1200521 h 1200521"/>
              <a:gd name="connsiteX2" fmla="*/ 4600122 w 4600122"/>
              <a:gd name="connsiteY2" fmla="*/ 1065295 h 1200521"/>
              <a:gd name="connsiteX3" fmla="*/ 3610964 w 4600122"/>
              <a:gd name="connsiteY3" fmla="*/ 0 h 1200521"/>
              <a:gd name="connsiteX4" fmla="*/ 0 w 4600122"/>
              <a:gd name="connsiteY4" fmla="*/ 0 h 1200521"/>
            </a:gdLst>
            <a:ahLst/>
            <a:cxnLst/>
            <a:rect l="l" t="t" r="r" b="b"/>
            <a:pathLst>
              <a:path w="4600122" h="1200521">
                <a:moveTo>
                  <a:pt x="0" y="1200521"/>
                </a:moveTo>
                <a:lnTo>
                  <a:pt x="4600122" y="1200521"/>
                </a:lnTo>
                <a:lnTo>
                  <a:pt x="4600122" y="1065295"/>
                </a:lnTo>
                <a:cubicBezTo>
                  <a:pt x="4600122" y="476949"/>
                  <a:pt x="4157261" y="0"/>
                  <a:pt x="3610964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  <a:alpha val="6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693267" y="5455200"/>
            <a:ext cx="5346819" cy="20006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70000">
                <a:schemeClr val="accent1"/>
              </a:gs>
            </a:gsLst>
            <a:lin ang="10800000" scaled="0"/>
          </a:gradFill>
          <a:ln cap="sq"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93955" y="3398780"/>
            <a:ext cx="5752746" cy="19331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二、行业对比与趋势分析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9874251" y="5464629"/>
            <a:ext cx="2625272" cy="855985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1">
                  <a:alpha val="54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581326" y="2374482"/>
            <a:ext cx="735126" cy="697785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ahLst/>
            <a:cxnLst/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4034081" y="627875"/>
            <a:ext cx="1951763" cy="29578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8800">
                <a:ln w="12700">
                  <a:noFill/>
                </a:ln>
                <a:solidFill>
                  <a:srgbClr val="C55A11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02</a:t>
            </a:r>
            <a:endParaRPr kumimoji="1"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6753325"/>
            <a:ext cx="12192000" cy="114300"/>
          </a:xfrm>
          <a:custGeom>
            <a:avLst/>
            <a:gdLst>
              <a:gd name="connsiteX0" fmla="*/ 0 w 12192000"/>
              <a:gd name="connsiteY0" fmla="*/ 0 h 114300"/>
              <a:gd name="connsiteX1" fmla="*/ 12192000 w 12192000"/>
              <a:gd name="connsiteY1" fmla="*/ 0 h 114300"/>
              <a:gd name="connsiteX2" fmla="*/ 12192000 w 12192000"/>
              <a:gd name="connsiteY2" fmla="*/ 114300 h 114300"/>
              <a:gd name="connsiteX3" fmla="*/ 0 w 12192000"/>
              <a:gd name="connsiteY3" fmla="*/ 114300 h 114300"/>
            </a:gdLst>
            <a:ahLst/>
            <a:cxnLst/>
            <a:rect l="l" t="t" r="r" b="b"/>
            <a:pathLst>
              <a:path w="12192000" h="114300">
                <a:moveTo>
                  <a:pt x="0" y="0"/>
                </a:moveTo>
                <a:lnTo>
                  <a:pt x="12192000" y="0"/>
                </a:lnTo>
                <a:lnTo>
                  <a:pt x="12192000" y="114300"/>
                </a:lnTo>
                <a:lnTo>
                  <a:pt x="0" y="1143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729614" y="1601175"/>
            <a:ext cx="5324476" cy="4214409"/>
          </a:xfrm>
          <a:prstGeom prst="roundRect">
            <a:avLst>
              <a:gd name="adj" fmla="val 3166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39700" dist="38100" dir="2700000" algn="tl" rotWithShape="0">
              <a:schemeClr val="accent1">
                <a:alpha val="2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729614" y="1501321"/>
            <a:ext cx="5324471" cy="395544"/>
          </a:xfrm>
          <a:prstGeom prst="round2DiagRect">
            <a:avLst>
              <a:gd name="adj1" fmla="val 31901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808396" y="1540894"/>
            <a:ext cx="5163458" cy="3203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行业均值对比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144259" y="1592603"/>
            <a:ext cx="5324476" cy="4214409"/>
          </a:xfrm>
          <a:prstGeom prst="roundRect">
            <a:avLst>
              <a:gd name="adj" fmla="val 3166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139700" dist="38100" dir="2700000" algn="tl" rotWithShape="0">
              <a:schemeClr val="accent1">
                <a:alpha val="2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7025072" y="1501321"/>
            <a:ext cx="3524249" cy="386972"/>
          </a:xfrm>
          <a:prstGeom prst="round2DiagRect">
            <a:avLst>
              <a:gd name="adj1" fmla="val 31901"/>
              <a:gd name="adj2" fmla="val 0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144261" y="1492748"/>
            <a:ext cx="5324474" cy="395544"/>
          </a:xfrm>
          <a:prstGeom prst="round2DiagRect">
            <a:avLst>
              <a:gd name="adj1" fmla="val 31901"/>
              <a:gd name="adj2" fmla="val 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223043" y="1532321"/>
            <a:ext cx="5163458" cy="3203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标杆企业分析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08395" y="1948857"/>
            <a:ext cx="5163458" cy="37185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与同行业上市公司均值对比，如白酒行业平均流动比率2.1，评估企业行业地位。
某白酒企业流动比率2.3，高于行业均值，说明其短期偿债能力优于同行。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6223041" y="1939308"/>
            <a:ext cx="5163458" cy="371855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头部企业标杆分析，如茅台与五粮液流动性指标差异，学习先进经验。
茅台流动比率2.5，五粮液2.0，茅台速动资产更充裕，短期偿债能力更强。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横向对比</a:t>
            </a:r>
            <a:endParaRPr kumimoji="1"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176249" y="421530"/>
            <a:ext cx="484151" cy="458011"/>
            <a:chOff x="176249" y="421530"/>
            <a:chExt cx="484151" cy="458011"/>
          </a:xfrm>
        </p:grpSpPr>
        <p:sp>
          <p:nvSpPr>
            <p:cNvPr id="15" name="标题 1"/>
            <p:cNvSpPr txBox="1"/>
            <p:nvPr/>
          </p:nvSpPr>
          <p:spPr>
            <a:xfrm>
              <a:off x="287184" y="506325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6" name="标题 1"/>
            <p:cNvSpPr txBox="1"/>
            <p:nvPr/>
          </p:nvSpPr>
          <p:spPr>
            <a:xfrm>
              <a:off x="176249" y="421530"/>
              <a:ext cx="251319" cy="251319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35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325790" y="1418960"/>
            <a:ext cx="4195639" cy="285115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  <a:effectLst>
            <a:outerShdw blurRad="38100" dist="12700" dir="5400000" algn="ctr" rotWithShape="0">
              <a:srgbClr val="000000">
                <a:alpha val="15000"/>
              </a:srgbClr>
            </a:outerShdw>
          </a:effectLst>
        </p:spPr>
        <p:txBody>
          <a:bodyPr vert="horz" wrap="square" lIns="274320" tIns="731520" rIns="27432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企业连续5年指标变化趋势，警惕断崖式下跌。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512029" y="1418962"/>
            <a:ext cx="4316081" cy="2851151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blurRad="762000" dist="254000" dir="5400000" algn="t" rotWithShape="0">
              <a:srgbClr val="000000">
                <a:alpha val="30000"/>
              </a:srgbClr>
            </a:outerShdw>
          </a:effectLst>
        </p:spPr>
        <p:txBody>
          <a:bodyPr vert="horz" wrap="square" lIns="274320" tIns="731520" rIns="27432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500000000000000" charset="-122"/>
                <a:ea typeface="Source Han Sans" panose="020B0500000000000000" charset="-122"/>
                <a:cs typeface="Source Han Sans" panose="020B0500000000000000" charset="-122"/>
              </a:rPr>
              <a:t>某企业流动比率从1.8逐年降至1.2，速动比率从1.5降至0.9，短期偿债能力明显下降。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1320800" y="4643763"/>
            <a:ext cx="9512300" cy="15235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指标趋势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783520" y="467040"/>
            <a:ext cx="10671175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纵向分析</a:t>
            </a:r>
            <a:endParaRPr kumimoji="1"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176249" y="421530"/>
            <a:ext cx="484151" cy="458011"/>
            <a:chOff x="176249" y="421530"/>
            <a:chExt cx="484151" cy="458011"/>
          </a:xfrm>
        </p:grpSpPr>
        <p:sp>
          <p:nvSpPr>
            <p:cNvPr id="8" name="标题 1"/>
            <p:cNvSpPr txBox="1"/>
            <p:nvPr/>
          </p:nvSpPr>
          <p:spPr>
            <a:xfrm>
              <a:off x="287184" y="506325"/>
              <a:ext cx="373216" cy="373216"/>
            </a:xfrm>
            <a:prstGeom prst="roundRect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>
              <a:off x="176249" y="421530"/>
              <a:ext cx="251319" cy="251319"/>
            </a:xfrm>
            <a:prstGeom prst="roundRect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45.74968503937007,&quot;left&quot;:34.13984251968504,&quot;top&quot;:395.2070866141732,&quot;width&quot;:414.4723622047244}"/>
</p:tagLst>
</file>

<file path=ppt/tags/tag2.xml><?xml version="1.0" encoding="utf-8"?>
<p:tagLst xmlns:p="http://schemas.openxmlformats.org/presentationml/2006/main">
  <p:tag name="KSO_WM_DIAGRAM_VIRTUALLY_FRAME" val="{&quot;height&quot;:45.74968503937007,&quot;left&quot;:34.13984251968504,&quot;top&quot;:395.2070866141732,&quot;width&quot;:414.4723622047244}"/>
</p:tagLst>
</file>

<file path=ppt/tags/tag3.xml><?xml version="1.0" encoding="utf-8"?>
<p:tagLst xmlns:p="http://schemas.openxmlformats.org/presentationml/2006/main">
  <p:tag name="KSO_WM_DIAGRAM_VIRTUALLY_FRAME" val="{&quot;height&quot;:45.74968503937007,&quot;left&quot;:34.13984251968504,&quot;top&quot;:395.2070866141732,&quot;width&quot;:414.4723622047244}"/>
</p:tagLst>
</file>

<file path=ppt/tags/tag4.xml><?xml version="1.0" encoding="utf-8"?>
<p:tagLst xmlns:p="http://schemas.openxmlformats.org/presentationml/2006/main">
  <p:tag name="KSO_WM_DIAGRAM_VIRTUALLY_FRAME" val="{&quot;height&quot;:45.74968503937007,&quot;left&quot;:34.13984251968504,&quot;top&quot;:395.2070866141732,&quot;width&quot;:414.4723622047244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55A11"/>
      </a:accent1>
      <a:accent2>
        <a:srgbClr val="833C0B"/>
      </a:accent2>
      <a:accent3>
        <a:srgbClr val="C55A11"/>
      </a:accent3>
      <a:accent4>
        <a:srgbClr val="833C0B"/>
      </a:accent4>
      <a:accent5>
        <a:srgbClr val="C55A11"/>
      </a:accent5>
      <a:accent6>
        <a:srgbClr val="833C0B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2534</Words>
  <Application>WPS 演示</Application>
  <PresentationFormat/>
  <Paragraphs>294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5" baseType="lpstr">
      <vt:lpstr>Arial</vt:lpstr>
      <vt:lpstr>宋体</vt:lpstr>
      <vt:lpstr>Wingdings</vt:lpstr>
      <vt:lpstr>Source Han Sans</vt:lpstr>
      <vt:lpstr>Source Han Sans CN Bold</vt:lpstr>
      <vt:lpstr>OPPOSans L</vt:lpstr>
      <vt:lpstr>OPPOSans H</vt:lpstr>
      <vt:lpstr>等线</vt:lpstr>
      <vt:lpstr>微软雅黑</vt:lpstr>
      <vt:lpstr>Arial Unicode MS</vt:lpstr>
      <vt:lpstr>Calibri</vt:lpstr>
      <vt:lpstr>OPPOSans R</vt:lpstr>
      <vt:lpstr>OPPOSans B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王娜</cp:lastModifiedBy>
  <cp:revision>4</cp:revision>
  <dcterms:created xsi:type="dcterms:W3CDTF">2025-04-09T13:10:00Z</dcterms:created>
  <dcterms:modified xsi:type="dcterms:W3CDTF">2025-04-10T06:23:57Z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29333ADDE1F54DB6A4F6120932B745A1_12</vt:lpwstr>
  </property>
  <property fmtid="{D5CDD505-2E9C-101B-9397-08002B2CF9AE}" pid="3" name="KSOProductBuildVer">
    <vt:lpwstr>2052-12.1.0.19302</vt:lpwstr>
  </property>
</Properties>
</file>